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2" r:id="rId1"/>
  </p:sldMasterIdLst>
  <p:notesMasterIdLst>
    <p:notesMasterId r:id="rId13"/>
  </p:notesMasterIdLst>
  <p:handoutMasterIdLst>
    <p:handoutMasterId r:id="rId14"/>
  </p:handoutMasterIdLst>
  <p:sldIdLst>
    <p:sldId id="256" r:id="rId2"/>
    <p:sldId id="257" r:id="rId3"/>
    <p:sldId id="265" r:id="rId4"/>
    <p:sldId id="258" r:id="rId5"/>
    <p:sldId id="259" r:id="rId6"/>
    <p:sldId id="261" r:id="rId7"/>
    <p:sldId id="260" r:id="rId8"/>
    <p:sldId id="268" r:id="rId9"/>
    <p:sldId id="269"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84" autoAdjust="0"/>
    <p:restoredTop sz="94660"/>
  </p:normalViewPr>
  <p:slideViewPr>
    <p:cSldViewPr snapToGrid="0">
      <p:cViewPr varScale="1">
        <p:scale>
          <a:sx n="95" d="100"/>
          <a:sy n="95" d="100"/>
        </p:scale>
        <p:origin x="102"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Khurshid Shaymardanov</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71D6A6-EF5C-4506-A9EA-DAAFE5FE18F3}" type="datetimeFigureOut">
              <a:rPr lang="en-US" smtClean="0"/>
              <a:t>10/17/2019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FFEC29-3AC7-4C52-9A6D-EF2A118193FF}" type="slidenum">
              <a:rPr lang="en-US" smtClean="0"/>
              <a:t>‹#›</a:t>
            </a:fld>
            <a:endParaRPr lang="en-US"/>
          </a:p>
        </p:txBody>
      </p:sp>
    </p:spTree>
    <p:extLst>
      <p:ext uri="{BB962C8B-B14F-4D97-AF65-F5344CB8AC3E}">
        <p14:creationId xmlns:p14="http://schemas.microsoft.com/office/powerpoint/2010/main" val="225679759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Khurshid Shaymardanov</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4B1B7-D414-4C2D-BE28-84E85D5E0EA6}"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B1B98-AEF3-4AD3-A9CD-8E7D65049DBE}" type="slidenum">
              <a:rPr lang="en-US" smtClean="0"/>
              <a:t>‹#›</a:t>
            </a:fld>
            <a:endParaRPr lang="en-US"/>
          </a:p>
        </p:txBody>
      </p:sp>
    </p:spTree>
    <p:extLst>
      <p:ext uri="{BB962C8B-B14F-4D97-AF65-F5344CB8AC3E}">
        <p14:creationId xmlns:p14="http://schemas.microsoft.com/office/powerpoint/2010/main" val="424406883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EB1B98-AEF3-4AD3-A9CD-8E7D65049DBE}" type="slidenum">
              <a:rPr lang="en-US" smtClean="0"/>
              <a:t>1</a:t>
            </a:fld>
            <a:endParaRPr lang="en-US"/>
          </a:p>
        </p:txBody>
      </p:sp>
      <p:sp>
        <p:nvSpPr>
          <p:cNvPr id="5" name="Header Placeholder 4"/>
          <p:cNvSpPr>
            <a:spLocks noGrp="1"/>
          </p:cNvSpPr>
          <p:nvPr>
            <p:ph type="hdr" sz="quarter" idx="11"/>
          </p:nvPr>
        </p:nvSpPr>
        <p:spPr/>
        <p:txBody>
          <a:bodyPr/>
          <a:lstStyle/>
          <a:p>
            <a:r>
              <a:rPr lang="en-US" smtClean="0"/>
              <a:t>Khurshid Shaymardanov</a:t>
            </a:r>
            <a:endParaRPr lang="en-US"/>
          </a:p>
        </p:txBody>
      </p:sp>
    </p:spTree>
    <p:extLst>
      <p:ext uri="{BB962C8B-B14F-4D97-AF65-F5344CB8AC3E}">
        <p14:creationId xmlns:p14="http://schemas.microsoft.com/office/powerpoint/2010/main" val="303906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DC73072F-F74A-45FF-9AA0-D8198F9DAE31}" type="datetime1">
              <a:rPr lang="en-US" smtClean="0"/>
              <a:t>10/17/2019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D146A39-AF54-42C5-BDBF-956E4E6F8CA8}"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85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681CD-833F-42C3-BB0E-C8B639A39A1F}" type="datetime1">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224580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FB3B60-94A2-4376-8F4B-628022E2C0DE}" type="datetime1">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2091220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A9360-0585-40E2-9982-DCB2C8632008}" type="datetime1">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423922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4D8ADB-BD3E-41BD-8CAF-C3C20A24157C}" type="datetime1">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46A39-AF54-42C5-BDBF-956E4E6F8CA8}"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756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1245A1-BDB6-4E54-8F1F-B0C943FB309E}" type="datetime1">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99807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5D0C31-3F57-41F0-BBB3-A9C81E25A15E}" type="datetime1">
              <a:rPr lang="en-US" smtClean="0"/>
              <a:t>10/17/2019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212232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B2445F8-7B3C-4C32-B094-7D8E01D7E9F9}" type="datetime1">
              <a:rPr lang="en-US" smtClean="0"/>
              <a:t>10/17/2019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241948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DB6D9-3773-4038-B581-7AE843F7E9F0}" type="datetime1">
              <a:rPr lang="en-US" smtClean="0"/>
              <a:t>10/17/2019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2416051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45EDA2-CEE9-4ABE-86BE-AB886EE8FD3E}" type="datetime1">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100397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801B21-19D9-4AE5-9DC4-694A18CF44B7}" type="datetime1">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46A39-AF54-42C5-BDBF-956E4E6F8CA8}" type="slidenum">
              <a:rPr lang="en-US" smtClean="0"/>
              <a:t>‹#›</a:t>
            </a:fld>
            <a:endParaRPr lang="en-US"/>
          </a:p>
        </p:txBody>
      </p:sp>
    </p:spTree>
    <p:extLst>
      <p:ext uri="{BB962C8B-B14F-4D97-AF65-F5344CB8AC3E}">
        <p14:creationId xmlns:p14="http://schemas.microsoft.com/office/powerpoint/2010/main" val="432112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23E0EBF2-DD07-41EC-960E-D53B29CA42E1}" type="datetime1">
              <a:rPr lang="en-US" smtClean="0"/>
              <a:t>10/17/2019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3D146A39-AF54-42C5-BDBF-956E4E6F8CA8}" type="slidenum">
              <a:rPr lang="en-US" smtClean="0"/>
              <a:t>‹#›</a:t>
            </a:fld>
            <a:endParaRPr lang="en-US"/>
          </a:p>
        </p:txBody>
      </p:sp>
    </p:spTree>
    <p:extLst>
      <p:ext uri="{BB962C8B-B14F-4D97-AF65-F5344CB8AC3E}">
        <p14:creationId xmlns:p14="http://schemas.microsoft.com/office/powerpoint/2010/main" val="98271931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03.Final_Project_Part_2.ipynb"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Thread locating and tracking Problem </a:t>
            </a:r>
            <a:endParaRPr lang="en-US" dirty="0"/>
          </a:p>
        </p:txBody>
      </p:sp>
      <p:sp>
        <p:nvSpPr>
          <p:cNvPr id="3" name="Subtitle 2"/>
          <p:cNvSpPr>
            <a:spLocks noGrp="1"/>
          </p:cNvSpPr>
          <p:nvPr>
            <p:ph type="subTitle" idx="1"/>
          </p:nvPr>
        </p:nvSpPr>
        <p:spPr/>
        <p:txBody>
          <a:bodyPr>
            <a:normAutofit/>
          </a:bodyPr>
          <a:lstStyle/>
          <a:p>
            <a:r>
              <a:rPr lang="en-US" dirty="0" smtClean="0"/>
              <a:t>Khurshid Shaymardanov</a:t>
            </a:r>
          </a:p>
          <a:p>
            <a:r>
              <a:rPr lang="en-US" dirty="0" smtClean="0"/>
              <a:t>Data Science</a:t>
            </a:r>
          </a:p>
          <a:p>
            <a:r>
              <a:rPr lang="en-US" dirty="0" smtClean="0"/>
              <a:t>General Assembly</a:t>
            </a:r>
            <a:endParaRPr lang="en-US" dirty="0"/>
          </a:p>
        </p:txBody>
      </p:sp>
    </p:spTree>
    <p:extLst>
      <p:ext uri="{BB962C8B-B14F-4D97-AF65-F5344CB8AC3E}">
        <p14:creationId xmlns:p14="http://schemas.microsoft.com/office/powerpoint/2010/main" val="2871851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051" t="5048" r="7939" b="7702"/>
          <a:stretch/>
        </p:blipFill>
        <p:spPr>
          <a:xfrm>
            <a:off x="5869620" y="53414"/>
            <a:ext cx="5027720" cy="6804586"/>
          </a:xfrm>
          <a:prstGeom prst="rect">
            <a:avLst/>
          </a:prstGeom>
        </p:spPr>
      </p:pic>
      <p:pic>
        <p:nvPicPr>
          <p:cNvPr id="6" name="Picture 5"/>
          <p:cNvPicPr>
            <a:picLocks noChangeAspect="1"/>
          </p:cNvPicPr>
          <p:nvPr/>
        </p:nvPicPr>
        <p:blipFill rotWithShape="1">
          <a:blip r:embed="rId3"/>
          <a:srcRect l="4469" t="10485" r="11277" b="12815"/>
          <a:stretch/>
        </p:blipFill>
        <p:spPr>
          <a:xfrm>
            <a:off x="261264" y="828061"/>
            <a:ext cx="4474345" cy="5738202"/>
          </a:xfrm>
          <a:prstGeom prst="rect">
            <a:avLst/>
          </a:prstGeom>
        </p:spPr>
      </p:pic>
      <p:sp>
        <p:nvSpPr>
          <p:cNvPr id="2" name="Title 1"/>
          <p:cNvSpPr>
            <a:spLocks noGrp="1"/>
          </p:cNvSpPr>
          <p:nvPr>
            <p:ph type="title"/>
          </p:nvPr>
        </p:nvSpPr>
        <p:spPr>
          <a:xfrm>
            <a:off x="235137" y="-1388"/>
            <a:ext cx="10515600" cy="1325563"/>
          </a:xfrm>
        </p:spPr>
        <p:txBody>
          <a:bodyPr/>
          <a:lstStyle/>
          <a:p>
            <a:r>
              <a:rPr lang="en-US" dirty="0" smtClean="0"/>
              <a:t>CMM Accuracy</a:t>
            </a:r>
            <a:endParaRPr lang="en-US" dirty="0"/>
          </a:p>
        </p:txBody>
      </p:sp>
      <p:pic>
        <p:nvPicPr>
          <p:cNvPr id="7" name="Content Placeholder 6"/>
          <p:cNvPicPr>
            <a:picLocks noGrp="1" noChangeAspect="1"/>
          </p:cNvPicPr>
          <p:nvPr>
            <p:ph idx="1"/>
          </p:nvPr>
        </p:nvPicPr>
        <p:blipFill rotWithShape="1">
          <a:blip r:embed="rId4">
            <a:extLst>
              <a:ext uri="{28A0092B-C50C-407E-A947-70E740481C1C}">
                <a14:useLocalDpi xmlns:a14="http://schemas.microsoft.com/office/drawing/2010/main" val="0"/>
              </a:ext>
            </a:extLst>
          </a:blip>
          <a:srcRect b="2854"/>
          <a:stretch/>
        </p:blipFill>
        <p:spPr>
          <a:xfrm>
            <a:off x="8378669" y="4568764"/>
            <a:ext cx="2667001" cy="2267042"/>
          </a:xfrm>
        </p:spPr>
      </p:pic>
      <p:sp>
        <p:nvSpPr>
          <p:cNvPr id="8"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10 </a:t>
            </a:r>
            <a:r>
              <a:rPr lang="en-US" dirty="0" smtClean="0"/>
              <a:t>of </a:t>
            </a:r>
            <a:r>
              <a:rPr lang="en-US" dirty="0" smtClean="0"/>
              <a:t>11</a:t>
            </a:r>
            <a:endParaRPr lang="en-US" dirty="0"/>
          </a:p>
        </p:txBody>
      </p:sp>
    </p:spTree>
    <p:extLst>
      <p:ext uri="{BB962C8B-B14F-4D97-AF65-F5344CB8AC3E}">
        <p14:creationId xmlns:p14="http://schemas.microsoft.com/office/powerpoint/2010/main" val="1590997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1732"/>
            <a:ext cx="9875520" cy="1356360"/>
          </a:xfrm>
        </p:spPr>
        <p:txBody>
          <a:bodyPr/>
          <a:lstStyle/>
          <a:p>
            <a:r>
              <a:rPr lang="en-US" dirty="0" smtClean="0"/>
              <a:t>Room temperature and humidity</a:t>
            </a:r>
            <a:endParaRPr lang="en-US" dirty="0"/>
          </a:p>
        </p:txBody>
      </p:sp>
      <p:sp>
        <p:nvSpPr>
          <p:cNvPr id="3" name="Content Placeholder 2"/>
          <p:cNvSpPr>
            <a:spLocks noGrp="1"/>
          </p:cNvSpPr>
          <p:nvPr>
            <p:ph idx="1"/>
          </p:nvPr>
        </p:nvSpPr>
        <p:spPr>
          <a:xfrm>
            <a:off x="238539" y="2037522"/>
            <a:ext cx="9872871" cy="4038600"/>
          </a:xfrm>
        </p:spPr>
        <p:txBody>
          <a:bodyPr>
            <a:normAutofit fontScale="92500" lnSpcReduction="20000"/>
          </a:bodyPr>
          <a:lstStyle/>
          <a:p>
            <a:pPr marL="0" indent="0">
              <a:buNone/>
            </a:pPr>
            <a:r>
              <a:rPr lang="en-US" dirty="0" smtClean="0"/>
              <a:t>Room Condition during initial tests:</a:t>
            </a:r>
          </a:p>
          <a:p>
            <a:r>
              <a:rPr lang="en-US" dirty="0" smtClean="0"/>
              <a:t>9/13/2019, 6.37 pm: 69.8 F, 46 RH%</a:t>
            </a:r>
          </a:p>
          <a:p>
            <a:r>
              <a:rPr lang="en-US" dirty="0" smtClean="0"/>
              <a:t>9/13/2019, 6.50 pm: 70.0 F, 46 RH%</a:t>
            </a:r>
          </a:p>
          <a:p>
            <a:r>
              <a:rPr lang="en-US" dirty="0" smtClean="0"/>
              <a:t>9/13/2019, 7.01 pm: 70.0 F, 46 RH%</a:t>
            </a:r>
          </a:p>
          <a:p>
            <a:r>
              <a:rPr lang="en-US" dirty="0" smtClean="0">
                <a:solidFill>
                  <a:srgbClr val="00B050"/>
                </a:solidFill>
              </a:rPr>
              <a:t>9/13/2019, 7.09 pm: 69.8 F, 46 RH%</a:t>
            </a:r>
          </a:p>
          <a:p>
            <a:r>
              <a:rPr lang="en-US" dirty="0" smtClean="0">
                <a:solidFill>
                  <a:srgbClr val="7030A0"/>
                </a:solidFill>
              </a:rPr>
              <a:t>9/20/2019, 3.20 pm: 68.7 F, 42 RH%</a:t>
            </a:r>
          </a:p>
          <a:p>
            <a:endParaRPr lang="en-US" dirty="0" smtClean="0"/>
          </a:p>
          <a:p>
            <a:pPr marL="0" indent="0">
              <a:buNone/>
            </a:pPr>
            <a:r>
              <a:rPr lang="en-US" dirty="0" smtClean="0"/>
              <a:t>Room Condition during final tests:</a:t>
            </a:r>
          </a:p>
          <a:p>
            <a:r>
              <a:rPr lang="en-US" dirty="0" smtClean="0">
                <a:solidFill>
                  <a:srgbClr val="00B0F0"/>
                </a:solidFill>
              </a:rPr>
              <a:t>9/23/2019, 10.06 am: 70.0 F, 46 RH%</a:t>
            </a:r>
          </a:p>
          <a:p>
            <a:r>
              <a:rPr lang="en-US" dirty="0" smtClean="0"/>
              <a:t>9/23/2019, 11.22 am: 70.0 F, 45 RH%</a:t>
            </a:r>
          </a:p>
          <a:p>
            <a:endParaRPr lang="en-US" dirty="0" smtClean="0"/>
          </a:p>
          <a:p>
            <a:endParaRPr lang="en-US" dirty="0"/>
          </a:p>
        </p:txBody>
      </p:sp>
      <p:pic>
        <p:nvPicPr>
          <p:cNvPr id="5" name="Picture 4"/>
          <p:cNvPicPr>
            <a:picLocks noChangeAspect="1"/>
          </p:cNvPicPr>
          <p:nvPr/>
        </p:nvPicPr>
        <p:blipFill rotWithShape="1">
          <a:blip r:embed="rId2"/>
          <a:srcRect l="28225" t="9131" r="48514" b="52753"/>
          <a:stretch/>
        </p:blipFill>
        <p:spPr>
          <a:xfrm>
            <a:off x="8913296" y="1080128"/>
            <a:ext cx="3043478" cy="3740350"/>
          </a:xfrm>
          <a:prstGeom prst="rect">
            <a:avLst/>
          </a:prstGeom>
          <a:ln w="57150">
            <a:solidFill>
              <a:srgbClr val="00B050"/>
            </a:solidFill>
          </a:ln>
        </p:spPr>
      </p:pic>
      <p:pic>
        <p:nvPicPr>
          <p:cNvPr id="6" name="Picture 5"/>
          <p:cNvPicPr>
            <a:picLocks noChangeAspect="1"/>
          </p:cNvPicPr>
          <p:nvPr/>
        </p:nvPicPr>
        <p:blipFill rotWithShape="1">
          <a:blip r:embed="rId3"/>
          <a:srcRect l="36304" t="25797" r="33121" b="48551"/>
          <a:stretch/>
        </p:blipFill>
        <p:spPr>
          <a:xfrm>
            <a:off x="6495067" y="1706846"/>
            <a:ext cx="3327504" cy="3751393"/>
          </a:xfrm>
          <a:prstGeom prst="rect">
            <a:avLst/>
          </a:prstGeom>
          <a:ln w="57150">
            <a:solidFill>
              <a:srgbClr val="7030A0"/>
            </a:solidFill>
          </a:ln>
        </p:spPr>
      </p:pic>
      <p:pic>
        <p:nvPicPr>
          <p:cNvPr id="7" name="Picture 6"/>
          <p:cNvPicPr>
            <a:picLocks noChangeAspect="1"/>
          </p:cNvPicPr>
          <p:nvPr/>
        </p:nvPicPr>
        <p:blipFill rotWithShape="1">
          <a:blip r:embed="rId4"/>
          <a:srcRect l="38445" t="21160" r="37212" b="56811"/>
          <a:stretch/>
        </p:blipFill>
        <p:spPr>
          <a:xfrm>
            <a:off x="4360864" y="2596308"/>
            <a:ext cx="3198442" cy="3889306"/>
          </a:xfrm>
          <a:prstGeom prst="rect">
            <a:avLst/>
          </a:prstGeom>
          <a:ln w="57150">
            <a:solidFill>
              <a:srgbClr val="00B0F0"/>
            </a:solidFill>
          </a:ln>
        </p:spPr>
      </p:pic>
      <p:sp>
        <p:nvSpPr>
          <p:cNvPr id="4" name="TextBox 3">
            <a:hlinkClick r:id="rId5" action="ppaction://hlinkfile"/>
          </p:cNvPr>
          <p:cNvSpPr txBox="1"/>
          <p:nvPr/>
        </p:nvSpPr>
        <p:spPr>
          <a:xfrm>
            <a:off x="8003709" y="5794512"/>
            <a:ext cx="37768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smtClean="0"/>
              <a:t>Let’s Go to the Data Analysis part of the project</a:t>
            </a:r>
            <a:endParaRPr lang="en-US" dirty="0"/>
          </a:p>
        </p:txBody>
      </p:sp>
      <p:sp>
        <p:nvSpPr>
          <p:cNvPr id="8"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11 </a:t>
            </a:r>
            <a:r>
              <a:rPr lang="en-US" dirty="0" smtClean="0"/>
              <a:t>of </a:t>
            </a:r>
            <a:r>
              <a:rPr lang="en-US" dirty="0" smtClean="0"/>
              <a:t>11</a:t>
            </a:r>
            <a:endParaRPr lang="en-US" dirty="0"/>
          </a:p>
        </p:txBody>
      </p:sp>
    </p:spTree>
    <p:extLst>
      <p:ext uri="{BB962C8B-B14F-4D97-AF65-F5344CB8AC3E}">
        <p14:creationId xmlns:p14="http://schemas.microsoft.com/office/powerpoint/2010/main" val="753352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Outline</a:t>
            </a:r>
            <a:endParaRPr lang="en-US" dirty="0"/>
          </a:p>
        </p:txBody>
      </p:sp>
      <p:sp>
        <p:nvSpPr>
          <p:cNvPr id="3" name="Content Placeholder 2"/>
          <p:cNvSpPr>
            <a:spLocks noGrp="1"/>
          </p:cNvSpPr>
          <p:nvPr>
            <p:ph idx="1"/>
          </p:nvPr>
        </p:nvSpPr>
        <p:spPr/>
        <p:txBody>
          <a:bodyPr/>
          <a:lstStyle/>
          <a:p>
            <a:r>
              <a:rPr lang="en-US" dirty="0" smtClean="0"/>
              <a:t>Main Project Idea: Thread Location with regards to Datum</a:t>
            </a:r>
          </a:p>
          <a:p>
            <a:pPr lvl="1"/>
            <a:r>
              <a:rPr lang="en-US" dirty="0" smtClean="0"/>
              <a:t>The Main Idea</a:t>
            </a:r>
          </a:p>
          <a:p>
            <a:pPr lvl="1"/>
            <a:r>
              <a:rPr lang="en-US" dirty="0" smtClean="0"/>
              <a:t>Business Problem and Real World Impact</a:t>
            </a:r>
          </a:p>
          <a:p>
            <a:pPr lvl="1"/>
            <a:r>
              <a:rPr lang="en-US" dirty="0" smtClean="0"/>
              <a:t>Stakeholders (Human &amp; Otherwise)</a:t>
            </a:r>
          </a:p>
          <a:p>
            <a:pPr lvl="1"/>
            <a:r>
              <a:rPr lang="en-US" dirty="0" smtClean="0"/>
              <a:t>Data Collection</a:t>
            </a:r>
          </a:p>
          <a:p>
            <a:pPr lvl="1"/>
            <a:r>
              <a:rPr lang="en-US" dirty="0" smtClean="0"/>
              <a:t>Current Work Status</a:t>
            </a:r>
            <a:endParaRPr lang="en-US" dirty="0"/>
          </a:p>
        </p:txBody>
      </p:sp>
      <p:sp>
        <p:nvSpPr>
          <p:cNvPr id="4" name="Slide Number Placeholder 3"/>
          <p:cNvSpPr>
            <a:spLocks noGrp="1"/>
          </p:cNvSpPr>
          <p:nvPr>
            <p:ph type="sldNum" sz="quarter" idx="12"/>
          </p:nvPr>
        </p:nvSpPr>
        <p:spPr>
          <a:xfrm>
            <a:off x="236306" y="-10274"/>
            <a:ext cx="11724116" cy="365125"/>
          </a:xfrm>
        </p:spPr>
        <p:txBody>
          <a:bodyPr/>
          <a:lstStyle/>
          <a:p>
            <a:fld id="{3D146A39-AF54-42C5-BDBF-956E4E6F8CA8}" type="slidenum">
              <a:rPr lang="en-US" smtClean="0"/>
              <a:t>2</a:t>
            </a:fld>
            <a:r>
              <a:rPr lang="en-US" dirty="0" smtClean="0"/>
              <a:t> of </a:t>
            </a:r>
            <a:r>
              <a:rPr lang="en-US" dirty="0" smtClean="0"/>
              <a:t>11</a:t>
            </a:r>
            <a:endParaRPr lang="en-US" dirty="0"/>
          </a:p>
        </p:txBody>
      </p:sp>
    </p:spTree>
    <p:extLst>
      <p:ext uri="{BB962C8B-B14F-4D97-AF65-F5344CB8AC3E}">
        <p14:creationId xmlns:p14="http://schemas.microsoft.com/office/powerpoint/2010/main" val="953990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5928"/>
            <a:ext cx="9875520" cy="1356360"/>
          </a:xfrm>
        </p:spPr>
        <p:txBody>
          <a:bodyPr/>
          <a:lstStyle/>
          <a:p>
            <a:pPr algn="ctr"/>
            <a:r>
              <a:rPr lang="en-US" dirty="0"/>
              <a:t>The Main </a:t>
            </a:r>
            <a:r>
              <a:rPr lang="en-US" dirty="0" smtClean="0"/>
              <a:t>Idea</a:t>
            </a:r>
            <a:endParaRPr lang="en-US" dirty="0"/>
          </a:p>
        </p:txBody>
      </p:sp>
      <p:sp>
        <p:nvSpPr>
          <p:cNvPr id="3" name="Content Placeholder 2"/>
          <p:cNvSpPr>
            <a:spLocks noGrp="1"/>
          </p:cNvSpPr>
          <p:nvPr>
            <p:ph idx="1"/>
          </p:nvPr>
        </p:nvSpPr>
        <p:spPr>
          <a:xfrm>
            <a:off x="162697" y="1351005"/>
            <a:ext cx="8462319" cy="5346357"/>
          </a:xfrm>
        </p:spPr>
        <p:txBody>
          <a:bodyPr/>
          <a:lstStyle/>
          <a:p>
            <a:pPr algn="just"/>
            <a:r>
              <a:rPr lang="en-US" dirty="0" smtClean="0"/>
              <a:t>The </a:t>
            </a:r>
            <a:r>
              <a:rPr lang="en-US" b="1" dirty="0" smtClean="0"/>
              <a:t>object</a:t>
            </a:r>
            <a:r>
              <a:rPr lang="en-US" dirty="0" smtClean="0"/>
              <a:t> of this work is to </a:t>
            </a:r>
            <a:r>
              <a:rPr lang="en-US" b="1" i="1" u="sng" dirty="0" smtClean="0"/>
              <a:t>develop a robust automatic method </a:t>
            </a:r>
            <a:r>
              <a:rPr lang="en-US" dirty="0" smtClean="0"/>
              <a:t>for </a:t>
            </a:r>
            <a:r>
              <a:rPr lang="en-US" dirty="0" smtClean="0">
                <a:solidFill>
                  <a:srgbClr val="00B0F0"/>
                </a:solidFill>
              </a:rPr>
              <a:t>measuring a thread location </a:t>
            </a:r>
            <a:r>
              <a:rPr lang="en-US" dirty="0" smtClean="0"/>
              <a:t>as current approaches are limited to only do this manually, individually and most of the times not 100% regarding the quantity of those threads on a part;</a:t>
            </a:r>
          </a:p>
          <a:p>
            <a:pPr algn="just"/>
            <a:r>
              <a:rPr lang="en-US" dirty="0" smtClean="0"/>
              <a:t>Additionally, estimate the accuracy for true position (TP) location which includes a lot error to predict</a:t>
            </a:r>
          </a:p>
          <a:p>
            <a:pPr algn="just"/>
            <a:r>
              <a:rPr lang="en-US" dirty="0" smtClean="0"/>
              <a:t>Where and if possible, to collect thread specifications like pitch, thread count, thread type: being left or right and fine or coarse;  </a:t>
            </a:r>
          </a:p>
          <a:p>
            <a:pPr algn="just"/>
            <a:r>
              <a:rPr lang="en-US" dirty="0" smtClean="0"/>
              <a:t>Make a solution foundation for this</a:t>
            </a:r>
          </a:p>
          <a:p>
            <a:pPr marL="0" indent="0" algn="just">
              <a:buNone/>
            </a:pPr>
            <a:r>
              <a:rPr lang="en-US" dirty="0" smtClean="0"/>
              <a:t>   problem.</a:t>
            </a:r>
            <a:endParaRPr lang="en-US" dirty="0"/>
          </a:p>
        </p:txBody>
      </p:sp>
      <p:sp>
        <p:nvSpPr>
          <p:cNvPr id="4" name="Slide Number Placeholder 3"/>
          <p:cNvSpPr>
            <a:spLocks noGrp="1"/>
          </p:cNvSpPr>
          <p:nvPr>
            <p:ph type="sldNum" sz="quarter" idx="12"/>
          </p:nvPr>
        </p:nvSpPr>
        <p:spPr/>
        <p:txBody>
          <a:bodyPr/>
          <a:lstStyle/>
          <a:p>
            <a:fld id="{3D146A39-AF54-42C5-BDBF-956E4E6F8CA8}" type="slidenum">
              <a:rPr lang="en-US" smtClean="0"/>
              <a:t>3</a:t>
            </a:fld>
            <a:endParaRPr lang="en-US"/>
          </a:p>
        </p:txBody>
      </p:sp>
      <p:pic>
        <p:nvPicPr>
          <p:cNvPr id="5" name="Picture 4"/>
          <p:cNvPicPr>
            <a:picLocks noChangeAspect="1"/>
          </p:cNvPicPr>
          <p:nvPr/>
        </p:nvPicPr>
        <p:blipFill rotWithShape="1">
          <a:blip r:embed="rId3"/>
          <a:srcRect l="22463" t="7106" r="40027" b="49098"/>
          <a:stretch/>
        </p:blipFill>
        <p:spPr>
          <a:xfrm>
            <a:off x="8562015" y="776661"/>
            <a:ext cx="3377513" cy="2702010"/>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3776104502"/>
              </p:ext>
            </p:extLst>
          </p:nvPr>
        </p:nvGraphicFramePr>
        <p:xfrm>
          <a:off x="2547991" y="4614101"/>
          <a:ext cx="2780260" cy="1964673"/>
        </p:xfrm>
        <a:graphic>
          <a:graphicData uri="http://schemas.openxmlformats.org/presentationml/2006/ole">
            <mc:AlternateContent xmlns:mc="http://schemas.openxmlformats.org/markup-compatibility/2006">
              <mc:Choice xmlns:v="urn:schemas-microsoft-com:vml" Requires="v">
                <p:oleObj spid="_x0000_s7195" name="Acrobat Document" r:id="rId4" imgW="8019607" imgH="5666911" progId="AcroExch.Document.7">
                  <p:embed/>
                </p:oleObj>
              </mc:Choice>
              <mc:Fallback>
                <p:oleObj name="Acrobat Document" r:id="rId4" imgW="8019607" imgH="5666911" progId="AcroExch.Document.7">
                  <p:embed/>
                  <p:pic>
                    <p:nvPicPr>
                      <p:cNvPr id="0" name=""/>
                      <p:cNvPicPr/>
                      <p:nvPr/>
                    </p:nvPicPr>
                    <p:blipFill>
                      <a:blip r:embed="rId5"/>
                      <a:stretch>
                        <a:fillRect/>
                      </a:stretch>
                    </p:blipFill>
                    <p:spPr>
                      <a:xfrm>
                        <a:off x="2547991" y="4614101"/>
                        <a:ext cx="2780260" cy="1964673"/>
                      </a:xfrm>
                      <a:prstGeom prst="rect">
                        <a:avLst/>
                      </a:prstGeom>
                    </p:spPr>
                  </p:pic>
                </p:oleObj>
              </mc:Fallback>
            </mc:AlternateContent>
          </a:graphicData>
        </a:graphic>
      </p:graphicFrame>
      <p:pic>
        <p:nvPicPr>
          <p:cNvPr id="11" name="Picture 10"/>
          <p:cNvPicPr>
            <a:picLocks noChangeAspect="1"/>
          </p:cNvPicPr>
          <p:nvPr/>
        </p:nvPicPr>
        <p:blipFill rotWithShape="1">
          <a:blip r:embed="rId6"/>
          <a:srcRect l="9948" t="17520" r="5093" b="7973"/>
          <a:stretch/>
        </p:blipFill>
        <p:spPr>
          <a:xfrm>
            <a:off x="7721755" y="4026209"/>
            <a:ext cx="4217773" cy="2586283"/>
          </a:xfrm>
          <a:prstGeom prst="rect">
            <a:avLst/>
          </a:prstGeom>
        </p:spPr>
      </p:pic>
      <p:pic>
        <p:nvPicPr>
          <p:cNvPr id="12" name="Picture 11"/>
          <p:cNvPicPr>
            <a:picLocks noChangeAspect="1"/>
          </p:cNvPicPr>
          <p:nvPr/>
        </p:nvPicPr>
        <p:blipFill rotWithShape="1">
          <a:blip r:embed="rId7"/>
          <a:srcRect l="25155" t="11941" r="16464" b="4484"/>
          <a:stretch/>
        </p:blipFill>
        <p:spPr>
          <a:xfrm>
            <a:off x="5322013" y="4167645"/>
            <a:ext cx="2395623" cy="2411129"/>
          </a:xfrm>
          <a:prstGeom prst="rect">
            <a:avLst/>
          </a:prstGeom>
        </p:spPr>
      </p:pic>
      <p:sp>
        <p:nvSpPr>
          <p:cNvPr id="9"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3 of </a:t>
            </a:r>
            <a:r>
              <a:rPr lang="en-US" dirty="0" smtClean="0"/>
              <a:t>11</a:t>
            </a:r>
            <a:endParaRPr lang="en-US" dirty="0"/>
          </a:p>
        </p:txBody>
      </p:sp>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2010" t="2749" r="3304" b="3584"/>
          <a:stretch/>
        </p:blipFill>
        <p:spPr>
          <a:xfrm>
            <a:off x="278674" y="5182150"/>
            <a:ext cx="2649836" cy="1430342"/>
          </a:xfrm>
          <a:prstGeom prst="rect">
            <a:avLst/>
          </a:prstGeom>
        </p:spPr>
      </p:pic>
    </p:spTree>
    <p:extLst>
      <p:ext uri="{BB962C8B-B14F-4D97-AF65-F5344CB8AC3E}">
        <p14:creationId xmlns:p14="http://schemas.microsoft.com/office/powerpoint/2010/main" val="239342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719"/>
            <a:ext cx="10515600" cy="1325563"/>
          </a:xfrm>
        </p:spPr>
        <p:txBody>
          <a:bodyPr/>
          <a:lstStyle/>
          <a:p>
            <a:pPr algn="ctr"/>
            <a:r>
              <a:rPr lang="en-US" dirty="0" smtClean="0"/>
              <a:t>Business Problem</a:t>
            </a:r>
            <a:endParaRPr lang="en-US" dirty="0"/>
          </a:p>
        </p:txBody>
      </p:sp>
      <p:sp>
        <p:nvSpPr>
          <p:cNvPr id="3" name="Content Placeholder 2"/>
          <p:cNvSpPr>
            <a:spLocks noGrp="1"/>
          </p:cNvSpPr>
          <p:nvPr>
            <p:ph idx="1"/>
          </p:nvPr>
        </p:nvSpPr>
        <p:spPr>
          <a:xfrm>
            <a:off x="428368" y="763523"/>
            <a:ext cx="11532973" cy="4351338"/>
          </a:xfrm>
        </p:spPr>
        <p:txBody>
          <a:bodyPr/>
          <a:lstStyle/>
          <a:p>
            <a:pPr algn="just"/>
            <a:r>
              <a:rPr lang="en-US" dirty="0" smtClean="0"/>
              <a:t>Incoming inspection of product acceptance sampling is based on AQL (acceptable quality limit): The lot of </a:t>
            </a:r>
            <a:r>
              <a:rPr lang="en-US" dirty="0" smtClean="0">
                <a:solidFill>
                  <a:srgbClr val="00B050"/>
                </a:solidFill>
              </a:rPr>
              <a:t>200 parts </a:t>
            </a:r>
            <a:r>
              <a:rPr lang="en-US" dirty="0" smtClean="0"/>
              <a:t>will be rejected if found only </a:t>
            </a:r>
            <a:r>
              <a:rPr lang="en-US" dirty="0" smtClean="0">
                <a:solidFill>
                  <a:srgbClr val="FF0000"/>
                </a:solidFill>
              </a:rPr>
              <a:t>1 non-conforming part</a:t>
            </a:r>
            <a:r>
              <a:rPr lang="en-US" dirty="0" smtClean="0"/>
              <a:t>. The part with </a:t>
            </a:r>
            <a:r>
              <a:rPr lang="en-US" b="1" dirty="0" smtClean="0">
                <a:solidFill>
                  <a:srgbClr val="FFC000"/>
                </a:solidFill>
              </a:rPr>
              <a:t>$500/pc</a:t>
            </a:r>
            <a:r>
              <a:rPr lang="en-US" dirty="0" smtClean="0"/>
              <a:t> price is made 400 pcs/day!</a:t>
            </a:r>
          </a:p>
          <a:p>
            <a:pPr algn="just"/>
            <a:r>
              <a:rPr lang="en-US" dirty="0" smtClean="0"/>
              <a:t>This is only 1 part taken as an example out of thousands, millions…</a:t>
            </a:r>
            <a:endParaRPr lang="en-US" dirty="0"/>
          </a:p>
        </p:txBody>
      </p:sp>
      <p:sp>
        <p:nvSpPr>
          <p:cNvPr id="4" name="Slide Number Placeholder 3"/>
          <p:cNvSpPr>
            <a:spLocks noGrp="1"/>
          </p:cNvSpPr>
          <p:nvPr>
            <p:ph type="sldNum" sz="quarter" idx="12"/>
          </p:nvPr>
        </p:nvSpPr>
        <p:spPr/>
        <p:txBody>
          <a:bodyPr/>
          <a:lstStyle/>
          <a:p>
            <a:fld id="{3D146A39-AF54-42C5-BDBF-956E4E6F8CA8}" type="slidenum">
              <a:rPr lang="en-US" smtClean="0"/>
              <a:t>4</a:t>
            </a:fld>
            <a:endParaRPr lang="en-US"/>
          </a:p>
        </p:txBody>
      </p:sp>
      <p:grpSp>
        <p:nvGrpSpPr>
          <p:cNvPr id="12" name="Group 11"/>
          <p:cNvGrpSpPr/>
          <p:nvPr/>
        </p:nvGrpSpPr>
        <p:grpSpPr>
          <a:xfrm>
            <a:off x="674455" y="2426597"/>
            <a:ext cx="11139555" cy="4172989"/>
            <a:chOff x="664516" y="2685011"/>
            <a:chExt cx="11139555" cy="4172989"/>
          </a:xfrm>
        </p:grpSpPr>
        <p:pic>
          <p:nvPicPr>
            <p:cNvPr id="1028" name="Picture 4" descr="AQL tables - sample size code letters"/>
            <p:cNvPicPr>
              <a:picLocks noChangeAspect="1" noChangeArrowheads="1"/>
            </p:cNvPicPr>
            <p:nvPr/>
          </p:nvPicPr>
          <p:blipFill rotWithShape="1">
            <a:blip r:embed="rId2">
              <a:extLst>
                <a:ext uri="{28A0092B-C50C-407E-A947-70E740481C1C}">
                  <a14:useLocalDpi xmlns:a14="http://schemas.microsoft.com/office/drawing/2010/main" val="0"/>
                </a:ext>
              </a:extLst>
            </a:blip>
            <a:srcRect l="8121" t="10988" r="8101" b="20756"/>
            <a:stretch/>
          </p:blipFill>
          <p:spPr bwMode="auto">
            <a:xfrm>
              <a:off x="664516" y="2685011"/>
              <a:ext cx="5802282" cy="3559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QL tables - sampling and acceptance limits"/>
            <p:cNvPicPr>
              <a:picLocks noChangeAspect="1" noChangeArrowheads="1"/>
            </p:cNvPicPr>
            <p:nvPr/>
          </p:nvPicPr>
          <p:blipFill rotWithShape="1">
            <a:blip r:embed="rId3">
              <a:extLst>
                <a:ext uri="{28A0092B-C50C-407E-A947-70E740481C1C}">
                  <a14:useLocalDpi xmlns:a14="http://schemas.microsoft.com/office/drawing/2010/main" val="0"/>
                </a:ext>
              </a:extLst>
            </a:blip>
            <a:srcRect l="8802" t="9023" r="8357" b="15064"/>
            <a:stretch/>
          </p:blipFill>
          <p:spPr bwMode="auto">
            <a:xfrm>
              <a:off x="7098566" y="2685011"/>
              <a:ext cx="4705505" cy="41729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64516" y="4605251"/>
              <a:ext cx="3075710" cy="14131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98566" y="4746567"/>
              <a:ext cx="2721537" cy="15794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3"/>
              <a:endCxn id="8" idx="1"/>
            </p:cNvCxnSpPr>
            <p:nvPr/>
          </p:nvCxnSpPr>
          <p:spPr>
            <a:xfrm>
              <a:off x="3740226" y="4675909"/>
              <a:ext cx="3358340" cy="1496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559636" y="3283527"/>
              <a:ext cx="260467" cy="16209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9" y="4580312"/>
              <a:ext cx="177339" cy="1413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4 of </a:t>
            </a:r>
            <a:r>
              <a:rPr lang="en-US" dirty="0" smtClean="0"/>
              <a:t>11</a:t>
            </a:r>
            <a:endParaRPr lang="en-US" dirty="0"/>
          </a:p>
        </p:txBody>
      </p:sp>
    </p:spTree>
    <p:extLst>
      <p:ext uri="{BB962C8B-B14F-4D97-AF65-F5344CB8AC3E}">
        <p14:creationId xmlns:p14="http://schemas.microsoft.com/office/powerpoint/2010/main" val="1358109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65"/>
            <a:ext cx="10515600" cy="1325563"/>
          </a:xfrm>
        </p:spPr>
        <p:txBody>
          <a:bodyPr/>
          <a:lstStyle/>
          <a:p>
            <a:pPr algn="ctr"/>
            <a:r>
              <a:rPr lang="en-US" dirty="0" smtClean="0"/>
              <a:t>Business Problem (</a:t>
            </a:r>
            <a:r>
              <a:rPr lang="en-US" dirty="0" err="1" smtClean="0"/>
              <a:t>cont</a:t>
            </a:r>
            <a:r>
              <a:rPr lang="en-US" dirty="0" smtClean="0"/>
              <a:t>-d.)</a:t>
            </a:r>
            <a:endParaRPr lang="en-US" dirty="0"/>
          </a:p>
        </p:txBody>
      </p:sp>
      <p:sp>
        <p:nvSpPr>
          <p:cNvPr id="3" name="Content Placeholder 2"/>
          <p:cNvSpPr>
            <a:spLocks noGrp="1"/>
          </p:cNvSpPr>
          <p:nvPr>
            <p:ph idx="1"/>
          </p:nvPr>
        </p:nvSpPr>
        <p:spPr>
          <a:xfrm>
            <a:off x="143860" y="1160597"/>
            <a:ext cx="11230997" cy="5413198"/>
          </a:xfrm>
        </p:spPr>
        <p:txBody>
          <a:bodyPr>
            <a:normAutofit/>
          </a:bodyPr>
          <a:lstStyle/>
          <a:p>
            <a:pPr algn="just"/>
            <a:r>
              <a:rPr lang="en-US" dirty="0" smtClean="0"/>
              <a:t>Thread (bolt, nut, screw) is one of the features to have difficulty in </a:t>
            </a:r>
          </a:p>
          <a:p>
            <a:pPr marL="0" indent="0" algn="just">
              <a:buNone/>
            </a:pPr>
            <a:r>
              <a:rPr lang="en-US" dirty="0"/>
              <a:t> </a:t>
            </a:r>
            <a:r>
              <a:rPr lang="en-US" dirty="0" smtClean="0"/>
              <a:t> measuring the coordinate or relative location against 3 axes or Datum.</a:t>
            </a:r>
          </a:p>
          <a:p>
            <a:pPr algn="just"/>
            <a:r>
              <a:rPr lang="en-US" dirty="0" smtClean="0"/>
              <a:t>This is in part due to inaccuracy of thread manufacturing process.</a:t>
            </a:r>
          </a:p>
          <a:p>
            <a:pPr algn="just"/>
            <a:r>
              <a:rPr lang="en-US" dirty="0" smtClean="0"/>
              <a:t>Because of improper/incomplete mating male (or bolt) and female (or nut) threads, parts are rejected by the customer leading to the lot rejection hence sorting with really slow (w thread gage) and way faster (w CMM) methods.</a:t>
            </a:r>
          </a:p>
          <a:p>
            <a:pPr algn="just"/>
            <a:r>
              <a:rPr lang="en-US" dirty="0" smtClean="0"/>
              <a:t>Almost every </a:t>
            </a:r>
            <a:r>
              <a:rPr lang="en-US" dirty="0" smtClean="0">
                <a:solidFill>
                  <a:schemeClr val="accent2"/>
                </a:solidFill>
              </a:rPr>
              <a:t>10th part </a:t>
            </a:r>
            <a:r>
              <a:rPr lang="en-US" dirty="0" smtClean="0">
                <a:solidFill>
                  <a:schemeClr val="accent2"/>
                </a:solidFill>
              </a:rPr>
              <a:t>have threads </a:t>
            </a:r>
            <a:r>
              <a:rPr lang="en-US" dirty="0" smtClean="0"/>
              <a:t>with a </a:t>
            </a:r>
            <a:r>
              <a:rPr lang="en-US" b="1" dirty="0" smtClean="0"/>
              <a:t>big probability </a:t>
            </a:r>
            <a:r>
              <a:rPr lang="en-US" dirty="0" smtClean="0"/>
              <a:t>of </a:t>
            </a:r>
            <a:r>
              <a:rPr lang="en-US" dirty="0" smtClean="0">
                <a:solidFill>
                  <a:srgbClr val="FF0000"/>
                </a:solidFill>
              </a:rPr>
              <a:t>being rejected</a:t>
            </a:r>
            <a:r>
              <a:rPr lang="en-US" dirty="0" smtClean="0"/>
              <a:t>.</a:t>
            </a:r>
          </a:p>
          <a:p>
            <a:pPr algn="just"/>
            <a:r>
              <a:rPr lang="en-US" b="1" u="sng" dirty="0" smtClean="0"/>
              <a:t>There is no any method on correct screening process with CMM </a:t>
            </a:r>
            <a:r>
              <a:rPr lang="en-US" dirty="0" smtClean="0"/>
              <a:t>thus leading to </a:t>
            </a:r>
            <a:r>
              <a:rPr lang="en-US" dirty="0" smtClean="0">
                <a:solidFill>
                  <a:srgbClr val="00B050"/>
                </a:solidFill>
              </a:rPr>
              <a:t>good parts</a:t>
            </a:r>
            <a:r>
              <a:rPr lang="en-US" dirty="0" smtClean="0"/>
              <a:t> to be rejected or </a:t>
            </a:r>
            <a:r>
              <a:rPr lang="en-US" dirty="0" smtClean="0">
                <a:solidFill>
                  <a:srgbClr val="FF0000"/>
                </a:solidFill>
              </a:rPr>
              <a:t>bad parts </a:t>
            </a:r>
            <a:r>
              <a:rPr lang="en-US" dirty="0" smtClean="0"/>
              <a:t>to be </a:t>
            </a:r>
            <a:r>
              <a:rPr lang="en-US" b="1" u="sng" dirty="0" smtClean="0">
                <a:solidFill>
                  <a:srgbClr val="FF0000"/>
                </a:solidFill>
              </a:rPr>
              <a:t>accepted</a:t>
            </a:r>
            <a:r>
              <a:rPr lang="en-US" dirty="0" smtClean="0"/>
              <a:t> in manufacturing.</a:t>
            </a:r>
          </a:p>
          <a:p>
            <a:pPr algn="just"/>
            <a:r>
              <a:rPr lang="en-US" dirty="0" smtClean="0"/>
              <a:t>Implementation of such a practice, would save these plus more:</a:t>
            </a:r>
          </a:p>
          <a:p>
            <a:pPr algn="just"/>
            <a:r>
              <a:rPr lang="en-US" dirty="0" smtClean="0"/>
              <a:t>Eventually, this would be </a:t>
            </a:r>
            <a:r>
              <a:rPr lang="en-US" dirty="0" smtClean="0">
                <a:solidFill>
                  <a:srgbClr val="00B050"/>
                </a:solidFill>
              </a:rPr>
              <a:t>a breakthrough for QA/QC field</a:t>
            </a:r>
            <a:r>
              <a:rPr lang="en-US" dirty="0" smtClean="0"/>
              <a:t>.</a:t>
            </a:r>
          </a:p>
          <a:p>
            <a:pPr algn="just"/>
            <a:endParaRPr lang="en-US" dirty="0"/>
          </a:p>
        </p:txBody>
      </p:sp>
      <p:sp>
        <p:nvSpPr>
          <p:cNvPr id="6" name="Slide Number Placeholder 5"/>
          <p:cNvSpPr>
            <a:spLocks noGrp="1"/>
          </p:cNvSpPr>
          <p:nvPr>
            <p:ph type="sldNum" sz="quarter" idx="12"/>
          </p:nvPr>
        </p:nvSpPr>
        <p:spPr>
          <a:xfrm>
            <a:off x="10252689" y="-63961"/>
            <a:ext cx="1706217" cy="365125"/>
          </a:xfrm>
        </p:spPr>
        <p:txBody>
          <a:bodyPr/>
          <a:lstStyle/>
          <a:p>
            <a:fld id="{3D146A39-AF54-42C5-BDBF-956E4E6F8CA8}" type="slidenum">
              <a:rPr lang="en-US" smtClean="0"/>
              <a:t>5</a:t>
            </a:fld>
            <a:r>
              <a:rPr lang="en-US" dirty="0" smtClean="0"/>
              <a:t> of </a:t>
            </a:r>
            <a:r>
              <a:rPr lang="en-US" dirty="0" smtClean="0"/>
              <a:t>11</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425" t="15031"/>
          <a:stretch/>
        </p:blipFill>
        <p:spPr>
          <a:xfrm>
            <a:off x="9036211" y="4571560"/>
            <a:ext cx="2863458" cy="1992672"/>
          </a:xfrm>
          <a:prstGeom prst="rect">
            <a:avLst/>
          </a:prstGeom>
        </p:spPr>
      </p:pic>
      <p:grpSp>
        <p:nvGrpSpPr>
          <p:cNvPr id="8" name="Group 7"/>
          <p:cNvGrpSpPr/>
          <p:nvPr/>
        </p:nvGrpSpPr>
        <p:grpSpPr>
          <a:xfrm>
            <a:off x="9036210" y="626076"/>
            <a:ext cx="2774195" cy="1874103"/>
            <a:chOff x="9295002" y="626076"/>
            <a:chExt cx="2774195" cy="1874103"/>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8558" t="36997" r="19550" b="24325"/>
            <a:stretch/>
          </p:blipFill>
          <p:spPr>
            <a:xfrm>
              <a:off x="9672927" y="1160597"/>
              <a:ext cx="2396270" cy="1339582"/>
            </a:xfrm>
            <a:prstGeom prst="rect">
              <a:avLst/>
            </a:prstGeom>
            <a:ln w="28575">
              <a:solidFill>
                <a:schemeClr val="tx1"/>
              </a:solidFill>
            </a:ln>
          </p:spPr>
        </p:pic>
        <p:cxnSp>
          <p:nvCxnSpPr>
            <p:cNvPr id="7" name="Straight Arrow Connector 6"/>
            <p:cNvCxnSpPr/>
            <p:nvPr/>
          </p:nvCxnSpPr>
          <p:spPr>
            <a:xfrm flipV="1">
              <a:off x="9295002" y="2206305"/>
              <a:ext cx="863891" cy="2938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511481" y="626076"/>
              <a:ext cx="1029730" cy="8983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534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65"/>
            <a:ext cx="10515600" cy="1325563"/>
          </a:xfrm>
        </p:spPr>
        <p:txBody>
          <a:bodyPr/>
          <a:lstStyle/>
          <a:p>
            <a:pPr algn="ctr"/>
            <a:r>
              <a:rPr lang="en-US" dirty="0" smtClean="0"/>
              <a:t>Stakeholders: Suppliers &amp; Customers</a:t>
            </a:r>
            <a:endParaRPr lang="en-US" dirty="0"/>
          </a:p>
        </p:txBody>
      </p:sp>
      <p:sp>
        <p:nvSpPr>
          <p:cNvPr id="3" name="Content Placeholder 2"/>
          <p:cNvSpPr>
            <a:spLocks noGrp="1"/>
          </p:cNvSpPr>
          <p:nvPr>
            <p:ph idx="1"/>
          </p:nvPr>
        </p:nvSpPr>
        <p:spPr>
          <a:xfrm>
            <a:off x="471149" y="1212851"/>
            <a:ext cx="11230997" cy="4974188"/>
          </a:xfrm>
        </p:spPr>
        <p:txBody>
          <a:bodyPr>
            <a:normAutofit/>
          </a:bodyPr>
          <a:lstStyle/>
          <a:p>
            <a:pPr algn="just"/>
            <a:r>
              <a:rPr lang="en-US" dirty="0" smtClean="0"/>
              <a:t>Business success in manufacturing depends on the </a:t>
            </a:r>
            <a:r>
              <a:rPr lang="en-US" dirty="0" smtClean="0">
                <a:solidFill>
                  <a:schemeClr val="accent1"/>
                </a:solidFill>
              </a:rPr>
              <a:t>customer satisfaction</a:t>
            </a:r>
            <a:r>
              <a:rPr lang="en-US" dirty="0" smtClean="0"/>
              <a:t>, but with </a:t>
            </a:r>
            <a:r>
              <a:rPr lang="en-US" dirty="0" smtClean="0">
                <a:solidFill>
                  <a:srgbClr val="FFC000"/>
                </a:solidFill>
              </a:rPr>
              <a:t>no clear confidence </a:t>
            </a:r>
            <a:r>
              <a:rPr lang="en-US" dirty="0" smtClean="0"/>
              <a:t>on the part quality, we can’t take chances.</a:t>
            </a:r>
          </a:p>
          <a:p>
            <a:pPr algn="just"/>
            <a:endParaRPr lang="en-US" dirty="0"/>
          </a:p>
          <a:p>
            <a:pPr algn="just"/>
            <a:endParaRPr lang="en-US" dirty="0" smtClean="0"/>
          </a:p>
          <a:p>
            <a:pPr algn="just"/>
            <a:r>
              <a:rPr lang="en-US" b="1" dirty="0" smtClean="0"/>
              <a:t>During the business plan elaboration</a:t>
            </a:r>
            <a:r>
              <a:rPr lang="en-US" dirty="0" smtClean="0"/>
              <a:t>, we assume that </a:t>
            </a:r>
            <a:r>
              <a:rPr lang="en-US" u="sng" dirty="0" smtClean="0"/>
              <a:t>we won’t make bad products</a:t>
            </a:r>
            <a:r>
              <a:rPr lang="en-US" dirty="0" smtClean="0"/>
              <a:t>, but it is </a:t>
            </a:r>
            <a:r>
              <a:rPr lang="en-US" i="1" dirty="0" smtClean="0"/>
              <a:t>unavoidable</a:t>
            </a:r>
            <a:r>
              <a:rPr lang="en-US" dirty="0" smtClean="0"/>
              <a:t> sometimes. Those times may be the reason for </a:t>
            </a:r>
            <a:r>
              <a:rPr lang="en-US" dirty="0" smtClean="0">
                <a:solidFill>
                  <a:srgbClr val="FF0000"/>
                </a:solidFill>
              </a:rPr>
              <a:t>discontinuation</a:t>
            </a:r>
            <a:r>
              <a:rPr lang="en-US" dirty="0" smtClean="0"/>
              <a:t> of that given part loosing a lot of jobs, employees, time and financial losses as well.</a:t>
            </a:r>
          </a:p>
          <a:p>
            <a:pPr algn="just"/>
            <a:r>
              <a:rPr lang="en-US" dirty="0" smtClean="0"/>
              <a:t>Preliminary studies have showed already that </a:t>
            </a:r>
            <a:r>
              <a:rPr lang="en-US" i="1" u="sng" dirty="0" smtClean="0"/>
              <a:t>many customers’ satisfaction level is getting better </a:t>
            </a:r>
            <a:r>
              <a:rPr lang="en-US" dirty="0" smtClean="0"/>
              <a:t>with </a:t>
            </a:r>
            <a:r>
              <a:rPr lang="en-US" b="1" dirty="0" smtClean="0"/>
              <a:t>current state of the findings </a:t>
            </a:r>
            <a:r>
              <a:rPr lang="en-US" dirty="0" smtClean="0"/>
              <a:t>but it still needs to have clear model or methodology to focus on specifics of the production process for different product lines along with its own improvement thanks to </a:t>
            </a:r>
            <a:r>
              <a:rPr lang="en-US" b="1" i="1" u="sng" dirty="0" smtClean="0"/>
              <a:t>Data Science</a:t>
            </a:r>
            <a:r>
              <a:rPr lang="en-US" dirty="0" smtClean="0"/>
              <a:t>.</a:t>
            </a:r>
          </a:p>
          <a:p>
            <a:pPr algn="just"/>
            <a:endParaRPr lang="en-US" dirty="0" smtClean="0"/>
          </a:p>
          <a:p>
            <a:pPr algn="just"/>
            <a:endParaRPr lang="en-US" dirty="0" smtClean="0"/>
          </a:p>
          <a:p>
            <a:pPr algn="just"/>
            <a:endParaRPr lang="en-US" dirty="0" smtClean="0"/>
          </a:p>
          <a:p>
            <a:pPr algn="just"/>
            <a:endParaRPr lang="en-US" dirty="0"/>
          </a:p>
        </p:txBody>
      </p:sp>
      <p:sp>
        <p:nvSpPr>
          <p:cNvPr id="4" name="Slide Number Placeholder 3"/>
          <p:cNvSpPr>
            <a:spLocks noGrp="1"/>
          </p:cNvSpPr>
          <p:nvPr>
            <p:ph type="sldNum" sz="quarter" idx="12"/>
          </p:nvPr>
        </p:nvSpPr>
        <p:spPr>
          <a:xfrm>
            <a:off x="10252557" y="-25878"/>
            <a:ext cx="1706217" cy="365125"/>
          </a:xfrm>
        </p:spPr>
        <p:txBody>
          <a:bodyPr/>
          <a:lstStyle/>
          <a:p>
            <a:fld id="{3D146A39-AF54-42C5-BDBF-956E4E6F8CA8}" type="slidenum">
              <a:rPr lang="en-US" smtClean="0"/>
              <a:t>6</a:t>
            </a:fld>
            <a:r>
              <a:rPr lang="en-US" dirty="0" smtClean="0"/>
              <a:t> of </a:t>
            </a:r>
            <a:r>
              <a:rPr lang="en-US" dirty="0" smtClean="0"/>
              <a:t>11</a:t>
            </a:r>
            <a:endParaRPr lang="en-US" dirty="0"/>
          </a:p>
        </p:txBody>
      </p:sp>
      <p:pic>
        <p:nvPicPr>
          <p:cNvPr id="2050" name="Picture 2" descr="Image result for pdca"/>
          <p:cNvPicPr>
            <a:picLocks noChangeAspect="1" noChangeArrowheads="1"/>
          </p:cNvPicPr>
          <p:nvPr/>
        </p:nvPicPr>
        <p:blipFill rotWithShape="1">
          <a:blip r:embed="rId2">
            <a:extLst>
              <a:ext uri="{28A0092B-C50C-407E-A947-70E740481C1C}">
                <a14:useLocalDpi xmlns:a14="http://schemas.microsoft.com/office/drawing/2010/main" val="0"/>
              </a:ext>
            </a:extLst>
          </a:blip>
          <a:srcRect l="4736" t="10887" r="4846" b="10181"/>
          <a:stretch/>
        </p:blipFill>
        <p:spPr bwMode="auto">
          <a:xfrm>
            <a:off x="2081349" y="1955020"/>
            <a:ext cx="3117668" cy="10450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dca"/>
          <p:cNvPicPr>
            <a:picLocks noChangeAspect="1" noChangeArrowheads="1"/>
          </p:cNvPicPr>
          <p:nvPr/>
        </p:nvPicPr>
        <p:blipFill rotWithShape="1">
          <a:blip r:embed="rId3">
            <a:extLst>
              <a:ext uri="{28A0092B-C50C-407E-A947-70E740481C1C}">
                <a14:useLocalDpi xmlns:a14="http://schemas.microsoft.com/office/drawing/2010/main" val="0"/>
              </a:ext>
            </a:extLst>
          </a:blip>
          <a:srcRect b="21754"/>
          <a:stretch/>
        </p:blipFill>
        <p:spPr bwMode="auto">
          <a:xfrm>
            <a:off x="6739255" y="1963646"/>
            <a:ext cx="3228975" cy="111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09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69" y="38512"/>
            <a:ext cx="10979331" cy="1325563"/>
          </a:xfrm>
        </p:spPr>
        <p:txBody>
          <a:bodyPr/>
          <a:lstStyle/>
          <a:p>
            <a:pPr algn="ctr"/>
            <a:r>
              <a:rPr lang="en-US" dirty="0" smtClean="0"/>
              <a:t>Data Collection - Design of Experiment, DOE-1</a:t>
            </a:r>
            <a:endParaRPr lang="en-US" dirty="0"/>
          </a:p>
        </p:txBody>
      </p:sp>
      <p:sp>
        <p:nvSpPr>
          <p:cNvPr id="3" name="Content Placeholder 2"/>
          <p:cNvSpPr>
            <a:spLocks noGrp="1"/>
          </p:cNvSpPr>
          <p:nvPr>
            <p:ph idx="1"/>
          </p:nvPr>
        </p:nvSpPr>
        <p:spPr>
          <a:xfrm>
            <a:off x="111574" y="923192"/>
            <a:ext cx="12043954" cy="4974188"/>
          </a:xfrm>
        </p:spPr>
        <p:txBody>
          <a:bodyPr>
            <a:normAutofit/>
          </a:bodyPr>
          <a:lstStyle/>
          <a:p>
            <a:pPr algn="just"/>
            <a:r>
              <a:rPr lang="en-US" dirty="0" smtClean="0"/>
              <a:t>Before starting the work, room condition is checked: </a:t>
            </a:r>
            <a:r>
              <a:rPr lang="en-US" b="1" dirty="0" smtClean="0"/>
              <a:t>temperature</a:t>
            </a:r>
            <a:r>
              <a:rPr lang="en-US" dirty="0" smtClean="0"/>
              <a:t> and </a:t>
            </a:r>
            <a:r>
              <a:rPr lang="en-US" b="1" dirty="0" smtClean="0"/>
              <a:t>humidity</a:t>
            </a:r>
          </a:p>
          <a:p>
            <a:pPr algn="just"/>
            <a:r>
              <a:rPr lang="en-US" dirty="0"/>
              <a:t>Coordinate measuring machine (CMM) is the main tool;</a:t>
            </a:r>
          </a:p>
          <a:p>
            <a:pPr algn="just"/>
            <a:r>
              <a:rPr lang="en-US" dirty="0"/>
              <a:t>1, 1.5 &amp; 2 mm sphere tips are used for CMM</a:t>
            </a:r>
          </a:p>
          <a:p>
            <a:pPr algn="just"/>
            <a:r>
              <a:rPr lang="en-US" dirty="0"/>
              <a:t>Thread locator is the reference to verify the error</a:t>
            </a:r>
            <a:r>
              <a:rPr lang="en-US" dirty="0" smtClean="0"/>
              <a:t>.</a:t>
            </a:r>
            <a:endParaRPr lang="en-US" b="1" dirty="0" smtClean="0"/>
          </a:p>
          <a:p>
            <a:pPr algn="just"/>
            <a:r>
              <a:rPr lang="en-US" dirty="0" smtClean="0"/>
              <a:t>Input data for samples:</a:t>
            </a:r>
            <a:r>
              <a:rPr lang="en-US" u="sng" dirty="0" smtClean="0"/>
              <a:t>#4-40</a:t>
            </a:r>
            <a:r>
              <a:rPr lang="en-US" i="1" dirty="0" smtClean="0"/>
              <a:t> inch </a:t>
            </a:r>
            <a:r>
              <a:rPr lang="en-US" dirty="0" smtClean="0"/>
              <a:t>and </a:t>
            </a:r>
            <a:r>
              <a:rPr lang="en-US" u="sng" dirty="0" smtClean="0"/>
              <a:t>M3x0.5</a:t>
            </a:r>
            <a:r>
              <a:rPr lang="en-US" dirty="0" smtClean="0"/>
              <a:t> </a:t>
            </a:r>
            <a:r>
              <a:rPr lang="en-US" i="1" dirty="0" smtClean="0"/>
              <a:t>metric</a:t>
            </a:r>
            <a:r>
              <a:rPr lang="en-US" dirty="0" smtClean="0"/>
              <a:t> internal threads;</a:t>
            </a:r>
          </a:p>
          <a:p>
            <a:pPr algn="just"/>
            <a:r>
              <a:rPr lang="en-US" dirty="0" smtClean="0"/>
              <a:t>1 thread is measured several times in 2 approaches making from720 to 0 angles: </a:t>
            </a:r>
          </a:p>
          <a:p>
            <a:pPr lvl="1" algn="just"/>
            <a:r>
              <a:rPr lang="en-US" dirty="0" smtClean="0"/>
              <a:t>Touch trigger probe: 7, 10 &amp; 20 </a:t>
            </a:r>
            <a:r>
              <a:rPr lang="en-US" dirty="0" err="1" smtClean="0"/>
              <a:t>pnts</a:t>
            </a:r>
            <a:r>
              <a:rPr lang="en-US" dirty="0" smtClean="0"/>
              <a:t> per pitch clock- and counter-clockwise </a:t>
            </a:r>
          </a:p>
          <a:p>
            <a:pPr lvl="1" algn="just"/>
            <a:r>
              <a:rPr lang="en-US" dirty="0" smtClean="0"/>
              <a:t>Scanning probe speed: 7, 10, &amp; 20 </a:t>
            </a:r>
            <a:r>
              <a:rPr lang="en-US" dirty="0" err="1" smtClean="0"/>
              <a:t>pnts</a:t>
            </a:r>
            <a:r>
              <a:rPr lang="en-US" dirty="0" smtClean="0"/>
              <a:t>/mm (density) per pitch clock- and counter-clockwise </a:t>
            </a:r>
          </a:p>
          <a:p>
            <a:pPr lvl="2" algn="just"/>
            <a:r>
              <a:rPr lang="en-US" dirty="0" smtClean="0"/>
              <a:t>Scan acceleration: 11.099 mm/s2, offset force: 0.076 N;</a:t>
            </a:r>
          </a:p>
          <a:p>
            <a:pPr lvl="2" algn="just"/>
            <a:r>
              <a:rPr lang="en-US" dirty="0"/>
              <a:t>Tolerance: Size-0.100 mm, Location -0.100 mm, Form-0.100 mm</a:t>
            </a:r>
            <a:r>
              <a:rPr lang="en-US" dirty="0" smtClean="0"/>
              <a:t>.</a:t>
            </a:r>
          </a:p>
          <a:p>
            <a:pPr lvl="2" algn="just"/>
            <a:r>
              <a:rPr lang="en-US" dirty="0" smtClean="0"/>
              <a:t>Filters: Outlier- 3Sigma, filter-</a:t>
            </a:r>
            <a:r>
              <a:rPr lang="en-US" dirty="0" err="1" smtClean="0"/>
              <a:t>Gausian</a:t>
            </a:r>
            <a:r>
              <a:rPr lang="en-US" dirty="0" smtClean="0"/>
              <a:t>, UPR-50;</a:t>
            </a:r>
          </a:p>
        </p:txBody>
      </p:sp>
      <p:sp>
        <p:nvSpPr>
          <p:cNvPr id="4" name="Slide Number Placeholder 3"/>
          <p:cNvSpPr>
            <a:spLocks noGrp="1"/>
          </p:cNvSpPr>
          <p:nvPr>
            <p:ph type="sldNum" sz="quarter" idx="12"/>
          </p:nvPr>
        </p:nvSpPr>
        <p:spPr/>
        <p:txBody>
          <a:bodyPr/>
          <a:lstStyle/>
          <a:p>
            <a:fld id="{3D146A39-AF54-42C5-BDBF-956E4E6F8CA8}" type="slidenum">
              <a:rPr lang="en-US" smtClean="0"/>
              <a:t>7</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558" y="5263103"/>
            <a:ext cx="1794138" cy="1343871"/>
          </a:xfrm>
          <a:prstGeom prst="rect">
            <a:avLst/>
          </a:prstGeom>
        </p:spPr>
      </p:pic>
      <p:pic>
        <p:nvPicPr>
          <p:cNvPr id="5" name="Picture 4"/>
          <p:cNvPicPr>
            <a:picLocks noChangeAspect="1"/>
          </p:cNvPicPr>
          <p:nvPr/>
        </p:nvPicPr>
        <p:blipFill rotWithShape="1">
          <a:blip r:embed="rId3" cstate="print">
            <a:lum contrast="3000"/>
            <a:extLst>
              <a:ext uri="{28A0092B-C50C-407E-A947-70E740481C1C}">
                <a14:useLocalDpi xmlns:a14="http://schemas.microsoft.com/office/drawing/2010/main" val="0"/>
              </a:ext>
            </a:extLst>
          </a:blip>
          <a:srcRect l="51238" t="-1270" r="12397" b="46720"/>
          <a:stretch/>
        </p:blipFill>
        <p:spPr>
          <a:xfrm>
            <a:off x="9081584" y="3383398"/>
            <a:ext cx="2866001" cy="3224436"/>
          </a:xfrm>
          <a:prstGeom prst="rect">
            <a:avLst/>
          </a:prstGeom>
        </p:spPr>
      </p:pic>
      <p:grpSp>
        <p:nvGrpSpPr>
          <p:cNvPr id="8" name="Group 7"/>
          <p:cNvGrpSpPr/>
          <p:nvPr/>
        </p:nvGrpSpPr>
        <p:grpSpPr>
          <a:xfrm>
            <a:off x="267468" y="5559228"/>
            <a:ext cx="4872435" cy="1045033"/>
            <a:chOff x="400288" y="5548760"/>
            <a:chExt cx="4872435" cy="104503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54349" b="27365"/>
            <a:stretch/>
          </p:blipFill>
          <p:spPr>
            <a:xfrm>
              <a:off x="400288" y="5925573"/>
              <a:ext cx="4872435" cy="668220"/>
            </a:xfrm>
            <a:prstGeom prst="rect">
              <a:avLst/>
            </a:prstGeom>
          </p:spPr>
        </p:pic>
        <p:sp>
          <p:nvSpPr>
            <p:cNvPr id="7" name="TextBox 6"/>
            <p:cNvSpPr txBox="1"/>
            <p:nvPr/>
          </p:nvSpPr>
          <p:spPr>
            <a:xfrm>
              <a:off x="400288" y="5548760"/>
              <a:ext cx="1070635" cy="369332"/>
            </a:xfrm>
            <a:prstGeom prst="rect">
              <a:avLst/>
            </a:prstGeom>
            <a:solidFill>
              <a:srgbClr val="92D050"/>
            </a:solidFill>
          </p:spPr>
          <p:txBody>
            <a:bodyPr wrap="square" rtlCol="0">
              <a:spAutoFit/>
            </a:bodyPr>
            <a:lstStyle/>
            <a:p>
              <a:r>
                <a:rPr lang="en-US" dirty="0" smtClean="0"/>
                <a:t>Go side </a:t>
              </a:r>
              <a:endParaRPr lang="en-US" dirty="0"/>
            </a:p>
          </p:txBody>
        </p:sp>
        <p:sp>
          <p:nvSpPr>
            <p:cNvPr id="11" name="TextBox 10"/>
            <p:cNvSpPr txBox="1"/>
            <p:nvPr/>
          </p:nvSpPr>
          <p:spPr>
            <a:xfrm>
              <a:off x="4005365" y="5552525"/>
              <a:ext cx="1241480" cy="369332"/>
            </a:xfrm>
            <a:prstGeom prst="rect">
              <a:avLst/>
            </a:prstGeom>
            <a:solidFill>
              <a:srgbClr val="FF0000"/>
            </a:solidFill>
          </p:spPr>
          <p:txBody>
            <a:bodyPr wrap="square" rtlCol="0">
              <a:spAutoFit/>
            </a:bodyPr>
            <a:lstStyle/>
            <a:p>
              <a:pPr algn="r"/>
              <a:r>
                <a:rPr lang="en-US" dirty="0" smtClean="0"/>
                <a:t>No Go side </a:t>
              </a:r>
              <a:endParaRPr lang="en-US" dirty="0"/>
            </a:p>
          </p:txBody>
        </p:sp>
      </p:grpSp>
      <p:pic>
        <p:nvPicPr>
          <p:cNvPr id="12" name="Picture 11"/>
          <p:cNvPicPr>
            <a:picLocks noChangeAspect="1"/>
          </p:cNvPicPr>
          <p:nvPr/>
        </p:nvPicPr>
        <p:blipFill rotWithShape="1">
          <a:blip r:embed="rId5"/>
          <a:srcRect l="29858" t="20180" r="26336" b="28889"/>
          <a:stretch/>
        </p:blipFill>
        <p:spPr>
          <a:xfrm>
            <a:off x="5179945" y="5243264"/>
            <a:ext cx="1985320" cy="1353337"/>
          </a:xfrm>
          <a:prstGeom prst="rect">
            <a:avLst/>
          </a:prstGeom>
        </p:spPr>
      </p:pic>
      <p:sp>
        <p:nvSpPr>
          <p:cNvPr id="13"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7 of </a:t>
            </a:r>
            <a:r>
              <a:rPr lang="en-US" dirty="0" smtClean="0"/>
              <a:t>11</a:t>
            </a:r>
            <a:endParaRPr lang="en-US" dirty="0"/>
          </a:p>
        </p:txBody>
      </p:sp>
    </p:spTree>
    <p:extLst>
      <p:ext uri="{BB962C8B-B14F-4D97-AF65-F5344CB8AC3E}">
        <p14:creationId xmlns:p14="http://schemas.microsoft.com/office/powerpoint/2010/main" val="2258968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p:cNvGrpSpPr/>
          <p:nvPr/>
        </p:nvGrpSpPr>
        <p:grpSpPr>
          <a:xfrm>
            <a:off x="218750" y="261797"/>
            <a:ext cx="9362444" cy="6341532"/>
            <a:chOff x="79406" y="183416"/>
            <a:chExt cx="9362444" cy="6341532"/>
          </a:xfrm>
        </p:grpSpPr>
        <p:sp>
          <p:nvSpPr>
            <p:cNvPr id="5" name="TextBox 4"/>
            <p:cNvSpPr txBox="1"/>
            <p:nvPr/>
          </p:nvSpPr>
          <p:spPr>
            <a:xfrm>
              <a:off x="3572146" y="183416"/>
              <a:ext cx="2260120" cy="646331"/>
            </a:xfrm>
            <a:prstGeom prst="rect">
              <a:avLst/>
            </a:prstGeom>
            <a:noFill/>
            <a:ln>
              <a:solidFill>
                <a:schemeClr val="tx1"/>
              </a:solidFill>
            </a:ln>
          </p:spPr>
          <p:txBody>
            <a:bodyPr wrap="square" rtlCol="0">
              <a:spAutoFit/>
            </a:bodyPr>
            <a:lstStyle/>
            <a:p>
              <a:pPr algn="ctr"/>
              <a:r>
                <a:rPr lang="en-US" sz="1200" b="1" dirty="0" smtClean="0"/>
                <a:t>Tips</a:t>
              </a:r>
              <a:r>
                <a:rPr lang="en-US" sz="1200" dirty="0" smtClean="0"/>
                <a:t>: </a:t>
              </a:r>
            </a:p>
            <a:p>
              <a:pPr algn="ctr"/>
              <a:r>
                <a:rPr lang="en-US" sz="1200" dirty="0" smtClean="0"/>
                <a:t>2mm, 1.5 mm(w short ext.), 1.5 mm (w long ext.)</a:t>
              </a:r>
              <a:endParaRPr lang="en-US" sz="1200" dirty="0"/>
            </a:p>
          </p:txBody>
        </p:sp>
        <p:sp>
          <p:nvSpPr>
            <p:cNvPr id="6" name="TextBox 5"/>
            <p:cNvSpPr txBox="1"/>
            <p:nvPr/>
          </p:nvSpPr>
          <p:spPr>
            <a:xfrm>
              <a:off x="2252304" y="1055637"/>
              <a:ext cx="1319842" cy="646331"/>
            </a:xfrm>
            <a:prstGeom prst="rect">
              <a:avLst/>
            </a:prstGeom>
            <a:solidFill>
              <a:schemeClr val="bg1">
                <a:lumMod val="85000"/>
              </a:schemeClr>
            </a:solidFill>
            <a:ln>
              <a:solidFill>
                <a:schemeClr val="tx1"/>
              </a:solidFill>
            </a:ln>
          </p:spPr>
          <p:txBody>
            <a:bodyPr wrap="square" rtlCol="0">
              <a:spAutoFit/>
            </a:bodyPr>
            <a:lstStyle/>
            <a:p>
              <a:pPr algn="ctr"/>
              <a:r>
                <a:rPr lang="en-US" sz="1200" b="1" dirty="0" smtClean="0"/>
                <a:t>Touch Trigger </a:t>
              </a:r>
            </a:p>
            <a:p>
              <a:pPr algn="ctr"/>
              <a:r>
                <a:rPr lang="en-US" sz="1200" dirty="0" smtClean="0"/>
                <a:t>No. of </a:t>
              </a:r>
              <a:r>
                <a:rPr lang="en-US" sz="1200" dirty="0" err="1" smtClean="0"/>
                <a:t>pnts</a:t>
              </a:r>
              <a:r>
                <a:rPr lang="en-US" sz="1200" dirty="0" smtClean="0"/>
                <a:t>/feat (</a:t>
              </a:r>
              <a:r>
                <a:rPr lang="en-US" sz="1200" dirty="0" err="1" smtClean="0"/>
                <a:t>qty</a:t>
              </a:r>
              <a:r>
                <a:rPr lang="en-US" sz="1200" dirty="0" smtClean="0"/>
                <a:t>)</a:t>
              </a:r>
              <a:endParaRPr lang="en-US" sz="1200" dirty="0"/>
            </a:p>
          </p:txBody>
        </p:sp>
        <p:sp>
          <p:nvSpPr>
            <p:cNvPr id="7" name="TextBox 6"/>
            <p:cNvSpPr txBox="1"/>
            <p:nvPr/>
          </p:nvSpPr>
          <p:spPr>
            <a:xfrm>
              <a:off x="4042285" y="1056591"/>
              <a:ext cx="1319842" cy="646331"/>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1200" b="1" dirty="0" smtClean="0"/>
                <a:t>Scanning </a:t>
              </a:r>
            </a:p>
            <a:p>
              <a:pPr algn="ctr"/>
              <a:r>
                <a:rPr lang="en-US" sz="1200" dirty="0" smtClean="0"/>
                <a:t>No. of </a:t>
              </a:r>
              <a:r>
                <a:rPr lang="en-US" sz="1200" dirty="0" err="1" smtClean="0"/>
                <a:t>pnts</a:t>
              </a:r>
              <a:r>
                <a:rPr lang="en-US" sz="1200" dirty="0" smtClean="0"/>
                <a:t>/mm (</a:t>
              </a:r>
              <a:r>
                <a:rPr lang="en-US" sz="1200" dirty="0" err="1" smtClean="0"/>
                <a:t>dty</a:t>
              </a:r>
              <a:r>
                <a:rPr lang="en-US" sz="1200" dirty="0" smtClean="0"/>
                <a:t>)</a:t>
              </a:r>
              <a:endParaRPr lang="en-US" sz="1200" dirty="0"/>
            </a:p>
          </p:txBody>
        </p:sp>
        <p:sp>
          <p:nvSpPr>
            <p:cNvPr id="8" name="TextBox 7"/>
            <p:cNvSpPr txBox="1"/>
            <p:nvPr/>
          </p:nvSpPr>
          <p:spPr>
            <a:xfrm>
              <a:off x="5832265" y="1055636"/>
              <a:ext cx="1457395" cy="830997"/>
            </a:xfrm>
            <a:prstGeom prst="rect">
              <a:avLst/>
            </a:prstGeom>
            <a:solidFill>
              <a:srgbClr val="92D050"/>
            </a:solidFill>
            <a:ln>
              <a:solidFill>
                <a:schemeClr val="tx1"/>
              </a:solidFill>
            </a:ln>
          </p:spPr>
          <p:txBody>
            <a:bodyPr wrap="square" rtlCol="0">
              <a:spAutoFit/>
            </a:bodyPr>
            <a:lstStyle/>
            <a:p>
              <a:pPr algn="ctr"/>
              <a:r>
                <a:rPr lang="en-US" sz="1200" b="1" dirty="0" smtClean="0"/>
                <a:t>Thread Locator (TL):</a:t>
              </a:r>
              <a:endParaRPr lang="en-US" sz="1200" dirty="0" smtClean="0"/>
            </a:p>
            <a:p>
              <a:pPr algn="ctr"/>
              <a:r>
                <a:rPr lang="en-US" sz="1200" dirty="0" smtClean="0"/>
                <a:t>No. of </a:t>
              </a:r>
              <a:r>
                <a:rPr lang="en-US" sz="1200" dirty="0" err="1" smtClean="0"/>
                <a:t>pnts</a:t>
              </a:r>
              <a:r>
                <a:rPr lang="en-US" sz="1200" dirty="0" smtClean="0"/>
                <a:t>/feat (</a:t>
              </a:r>
              <a:r>
                <a:rPr lang="en-US" sz="1200" dirty="0" err="1" smtClean="0"/>
                <a:t>qty</a:t>
              </a:r>
              <a:r>
                <a:rPr lang="en-US" sz="1200" dirty="0" smtClean="0"/>
                <a:t>)</a:t>
              </a:r>
              <a:endParaRPr lang="en-US" sz="1200" dirty="0"/>
            </a:p>
          </p:txBody>
        </p:sp>
        <p:sp>
          <p:nvSpPr>
            <p:cNvPr id="9" name="TextBox 8"/>
            <p:cNvSpPr txBox="1"/>
            <p:nvPr/>
          </p:nvSpPr>
          <p:spPr>
            <a:xfrm>
              <a:off x="673670" y="2128331"/>
              <a:ext cx="1319842" cy="830997"/>
            </a:xfrm>
            <a:prstGeom prst="rect">
              <a:avLst/>
            </a:prstGeom>
            <a:noFill/>
            <a:ln>
              <a:solidFill>
                <a:schemeClr val="tx1"/>
              </a:solidFill>
            </a:ln>
          </p:spPr>
          <p:txBody>
            <a:bodyPr wrap="square" rtlCol="0">
              <a:spAutoFit/>
            </a:bodyPr>
            <a:lstStyle/>
            <a:p>
              <a:pPr algn="ctr"/>
              <a:r>
                <a:rPr lang="en-US" sz="1200" b="1" dirty="0" smtClean="0"/>
                <a:t>Clockwise:</a:t>
              </a:r>
            </a:p>
            <a:p>
              <a:pPr algn="ctr"/>
              <a:r>
                <a:rPr lang="en-US" sz="1200" dirty="0" smtClean="0"/>
                <a:t>From: 720</a:t>
              </a:r>
              <a:r>
                <a:rPr lang="en-US" sz="1200" baseline="30000" dirty="0" smtClean="0"/>
                <a:t>o</a:t>
              </a:r>
              <a:r>
                <a:rPr lang="en-US" sz="1200" dirty="0" smtClean="0"/>
                <a:t> or 360</a:t>
              </a:r>
              <a:r>
                <a:rPr lang="en-US" sz="1200" baseline="30000" dirty="0" smtClean="0"/>
                <a:t>o</a:t>
              </a:r>
              <a:endParaRPr lang="en-US" sz="1200" dirty="0" smtClean="0"/>
            </a:p>
            <a:p>
              <a:pPr algn="ctr"/>
              <a:r>
                <a:rPr lang="en-US" sz="1200" dirty="0"/>
                <a:t>T</a:t>
              </a:r>
              <a:r>
                <a:rPr lang="en-US" sz="1200" dirty="0" smtClean="0"/>
                <a:t>o: 0 or -360 </a:t>
              </a:r>
              <a:r>
                <a:rPr lang="en-US" sz="1200" baseline="30000" dirty="0" smtClean="0"/>
                <a:t>o</a:t>
              </a:r>
              <a:endParaRPr lang="en-US" sz="1200" baseline="30000" dirty="0"/>
            </a:p>
          </p:txBody>
        </p:sp>
        <p:sp>
          <p:nvSpPr>
            <p:cNvPr id="10" name="TextBox 9"/>
            <p:cNvSpPr txBox="1"/>
            <p:nvPr/>
          </p:nvSpPr>
          <p:spPr>
            <a:xfrm>
              <a:off x="2252304" y="2128330"/>
              <a:ext cx="1319842" cy="1015663"/>
            </a:xfrm>
            <a:prstGeom prst="rect">
              <a:avLst/>
            </a:prstGeom>
            <a:noFill/>
            <a:ln>
              <a:solidFill>
                <a:schemeClr val="tx1"/>
              </a:solidFill>
            </a:ln>
          </p:spPr>
          <p:txBody>
            <a:bodyPr wrap="square" rtlCol="0">
              <a:spAutoFit/>
            </a:bodyPr>
            <a:lstStyle/>
            <a:p>
              <a:pPr algn="ctr"/>
              <a:r>
                <a:rPr lang="en-US" sz="1200" b="1" dirty="0" smtClean="0"/>
                <a:t>Counter-Clockwise:</a:t>
              </a:r>
            </a:p>
            <a:p>
              <a:pPr algn="ctr"/>
              <a:r>
                <a:rPr lang="en-US" sz="1200" dirty="0" smtClean="0"/>
                <a:t>From: 720</a:t>
              </a:r>
              <a:r>
                <a:rPr lang="en-US" sz="1200" baseline="30000" dirty="0" smtClean="0"/>
                <a:t>o</a:t>
              </a:r>
              <a:r>
                <a:rPr lang="en-US" sz="1200" dirty="0" smtClean="0"/>
                <a:t> or 360</a:t>
              </a:r>
              <a:r>
                <a:rPr lang="en-US" sz="1200" baseline="30000" dirty="0" smtClean="0"/>
                <a:t>o</a:t>
              </a:r>
              <a:endParaRPr lang="en-US" sz="1200" dirty="0" smtClean="0"/>
            </a:p>
            <a:p>
              <a:pPr algn="ctr"/>
              <a:r>
                <a:rPr lang="en-US" sz="1200" dirty="0" smtClean="0"/>
                <a:t>To: 0 or -360 </a:t>
              </a:r>
              <a:r>
                <a:rPr lang="en-US" sz="1200" baseline="30000" dirty="0" smtClean="0"/>
                <a:t>o</a:t>
              </a:r>
              <a:endParaRPr lang="en-US" sz="1200" baseline="30000" dirty="0"/>
            </a:p>
          </p:txBody>
        </p:sp>
        <p:sp>
          <p:nvSpPr>
            <p:cNvPr id="11" name="TextBox 10"/>
            <p:cNvSpPr txBox="1"/>
            <p:nvPr/>
          </p:nvSpPr>
          <p:spPr>
            <a:xfrm>
              <a:off x="4042285" y="2128331"/>
              <a:ext cx="1319842" cy="830997"/>
            </a:xfrm>
            <a:prstGeom prst="rect">
              <a:avLst/>
            </a:prstGeom>
            <a:noFill/>
            <a:ln>
              <a:solidFill>
                <a:schemeClr val="tx1"/>
              </a:solidFill>
            </a:ln>
          </p:spPr>
          <p:txBody>
            <a:bodyPr wrap="square" rtlCol="0">
              <a:spAutoFit/>
            </a:bodyPr>
            <a:lstStyle/>
            <a:p>
              <a:pPr algn="ctr"/>
              <a:r>
                <a:rPr lang="en-US" sz="1200" b="1" dirty="0" smtClean="0"/>
                <a:t>Clockwise:</a:t>
              </a:r>
            </a:p>
            <a:p>
              <a:pPr algn="ctr"/>
              <a:r>
                <a:rPr lang="en-US" sz="1200" dirty="0" smtClean="0"/>
                <a:t>From: 720</a:t>
              </a:r>
              <a:r>
                <a:rPr lang="en-US" sz="1200" baseline="30000" dirty="0" smtClean="0"/>
                <a:t>o</a:t>
              </a:r>
              <a:r>
                <a:rPr lang="en-US" sz="1200" dirty="0" smtClean="0"/>
                <a:t> or 360</a:t>
              </a:r>
              <a:r>
                <a:rPr lang="en-US" sz="1200" baseline="30000" dirty="0" smtClean="0"/>
                <a:t>o</a:t>
              </a:r>
              <a:endParaRPr lang="en-US" sz="1200" dirty="0" smtClean="0"/>
            </a:p>
            <a:p>
              <a:pPr algn="ctr"/>
              <a:r>
                <a:rPr lang="en-US" sz="1200" dirty="0" smtClean="0"/>
                <a:t>To: 0 or -360 </a:t>
              </a:r>
              <a:r>
                <a:rPr lang="en-US" sz="1200" baseline="30000" dirty="0" smtClean="0"/>
                <a:t>o</a:t>
              </a:r>
              <a:endParaRPr lang="en-US" sz="1200" baseline="30000" dirty="0"/>
            </a:p>
          </p:txBody>
        </p:sp>
        <p:sp>
          <p:nvSpPr>
            <p:cNvPr id="12" name="TextBox 11"/>
            <p:cNvSpPr txBox="1"/>
            <p:nvPr/>
          </p:nvSpPr>
          <p:spPr>
            <a:xfrm>
              <a:off x="5620919" y="2128330"/>
              <a:ext cx="1319842" cy="1015663"/>
            </a:xfrm>
            <a:prstGeom prst="rect">
              <a:avLst/>
            </a:prstGeom>
            <a:noFill/>
            <a:ln>
              <a:solidFill>
                <a:schemeClr val="tx1"/>
              </a:solidFill>
            </a:ln>
          </p:spPr>
          <p:txBody>
            <a:bodyPr wrap="square" rtlCol="0">
              <a:spAutoFit/>
            </a:bodyPr>
            <a:lstStyle/>
            <a:p>
              <a:pPr algn="ctr"/>
              <a:r>
                <a:rPr lang="en-US" sz="1200" b="1" dirty="0" smtClean="0"/>
                <a:t>Counter-Clockwise:</a:t>
              </a:r>
            </a:p>
            <a:p>
              <a:pPr algn="ctr"/>
              <a:r>
                <a:rPr lang="en-US" sz="1200" dirty="0" smtClean="0"/>
                <a:t>From: 720</a:t>
              </a:r>
              <a:r>
                <a:rPr lang="en-US" sz="1200" baseline="30000" dirty="0" smtClean="0"/>
                <a:t>o</a:t>
              </a:r>
              <a:r>
                <a:rPr lang="en-US" sz="1200" dirty="0" smtClean="0"/>
                <a:t> or 360</a:t>
              </a:r>
              <a:r>
                <a:rPr lang="en-US" sz="1200" baseline="30000" dirty="0" smtClean="0"/>
                <a:t>o</a:t>
              </a:r>
              <a:endParaRPr lang="en-US" sz="1200" dirty="0" smtClean="0"/>
            </a:p>
            <a:p>
              <a:pPr algn="ctr"/>
              <a:r>
                <a:rPr lang="en-US" sz="1200" dirty="0" smtClean="0"/>
                <a:t>To: 0 or -360 </a:t>
              </a:r>
              <a:r>
                <a:rPr lang="en-US" sz="1200" baseline="30000" dirty="0" smtClean="0"/>
                <a:t>o</a:t>
              </a:r>
              <a:endParaRPr lang="en-US" sz="1200" baseline="30000" dirty="0"/>
            </a:p>
          </p:txBody>
        </p:sp>
        <p:sp>
          <p:nvSpPr>
            <p:cNvPr id="13" name="TextBox 12"/>
            <p:cNvSpPr txBox="1"/>
            <p:nvPr/>
          </p:nvSpPr>
          <p:spPr>
            <a:xfrm>
              <a:off x="7152108" y="2116451"/>
              <a:ext cx="1319842" cy="830997"/>
            </a:xfrm>
            <a:prstGeom prst="rect">
              <a:avLst/>
            </a:prstGeom>
            <a:noFill/>
            <a:ln>
              <a:solidFill>
                <a:schemeClr val="tx1"/>
              </a:solidFill>
            </a:ln>
          </p:spPr>
          <p:txBody>
            <a:bodyPr wrap="square" rtlCol="0">
              <a:spAutoFit/>
            </a:bodyPr>
            <a:lstStyle/>
            <a:p>
              <a:pPr algn="ctr"/>
              <a:r>
                <a:rPr lang="en-US" sz="1200" b="1" dirty="0" smtClean="0"/>
                <a:t>Clockwise:</a:t>
              </a:r>
            </a:p>
            <a:p>
              <a:pPr algn="ctr"/>
              <a:r>
                <a:rPr lang="en-US" sz="1200" dirty="0" smtClean="0"/>
                <a:t>From: 720</a:t>
              </a:r>
              <a:r>
                <a:rPr lang="en-US" sz="1200" baseline="30000" dirty="0" smtClean="0"/>
                <a:t>o</a:t>
              </a:r>
              <a:r>
                <a:rPr lang="en-US" sz="1200" dirty="0" smtClean="0"/>
                <a:t> or 360</a:t>
              </a:r>
              <a:r>
                <a:rPr lang="en-US" sz="1200" baseline="30000" dirty="0" smtClean="0"/>
                <a:t>o</a:t>
              </a:r>
              <a:endParaRPr lang="en-US" sz="1200" dirty="0" smtClean="0"/>
            </a:p>
            <a:p>
              <a:pPr algn="ctr"/>
              <a:r>
                <a:rPr lang="en-US" sz="1200" dirty="0" smtClean="0"/>
                <a:t>To: 0 or -360 </a:t>
              </a:r>
              <a:r>
                <a:rPr lang="en-US" sz="1200" baseline="30000" dirty="0" smtClean="0"/>
                <a:t>o</a:t>
              </a:r>
              <a:endParaRPr lang="en-US" sz="1200" baseline="30000" dirty="0"/>
            </a:p>
          </p:txBody>
        </p:sp>
        <p:grpSp>
          <p:nvGrpSpPr>
            <p:cNvPr id="87" name="Group 86"/>
            <p:cNvGrpSpPr/>
            <p:nvPr/>
          </p:nvGrpSpPr>
          <p:grpSpPr>
            <a:xfrm>
              <a:off x="109886" y="3820368"/>
              <a:ext cx="4147024" cy="1220152"/>
              <a:chOff x="243840" y="3607118"/>
              <a:chExt cx="4147024" cy="2118647"/>
            </a:xfrm>
            <a:noFill/>
          </p:grpSpPr>
          <p:sp>
            <p:nvSpPr>
              <p:cNvPr id="15" name="TextBox 14"/>
              <p:cNvSpPr txBox="1"/>
              <p:nvPr/>
            </p:nvSpPr>
            <p:spPr>
              <a:xfrm>
                <a:off x="243840" y="3828906"/>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7</a:t>
                </a:r>
                <a:endParaRPr lang="en-US" sz="1200" baseline="30000" dirty="0"/>
              </a:p>
            </p:txBody>
          </p:sp>
          <p:sp>
            <p:nvSpPr>
              <p:cNvPr id="16" name="TextBox 15"/>
              <p:cNvSpPr txBox="1"/>
              <p:nvPr/>
            </p:nvSpPr>
            <p:spPr>
              <a:xfrm>
                <a:off x="652323" y="3828905"/>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10</a:t>
                </a:r>
                <a:endParaRPr lang="en-US" sz="1200" baseline="30000" dirty="0"/>
              </a:p>
            </p:txBody>
          </p:sp>
          <p:sp>
            <p:nvSpPr>
              <p:cNvPr id="17" name="TextBox 16"/>
              <p:cNvSpPr txBox="1"/>
              <p:nvPr/>
            </p:nvSpPr>
            <p:spPr>
              <a:xfrm>
                <a:off x="1059119" y="3828905"/>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20</a:t>
                </a:r>
                <a:endParaRPr lang="en-US" sz="1200" baseline="30000" dirty="0"/>
              </a:p>
            </p:txBody>
          </p:sp>
          <p:sp>
            <p:nvSpPr>
              <p:cNvPr id="18" name="TextBox 17"/>
              <p:cNvSpPr txBox="1"/>
              <p:nvPr/>
            </p:nvSpPr>
            <p:spPr>
              <a:xfrm>
                <a:off x="1461049" y="3828905"/>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50</a:t>
                </a:r>
                <a:endParaRPr lang="en-US" sz="1200" baseline="30000" dirty="0"/>
              </a:p>
            </p:txBody>
          </p:sp>
          <p:sp>
            <p:nvSpPr>
              <p:cNvPr id="19" name="TextBox 18"/>
              <p:cNvSpPr txBox="1"/>
              <p:nvPr/>
            </p:nvSpPr>
            <p:spPr>
              <a:xfrm>
                <a:off x="1887974" y="3828905"/>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100</a:t>
                </a:r>
                <a:endParaRPr lang="en-US" sz="1200" baseline="30000" dirty="0"/>
              </a:p>
            </p:txBody>
          </p:sp>
          <p:cxnSp>
            <p:nvCxnSpPr>
              <p:cNvPr id="44" name="Straight Connector 43"/>
              <p:cNvCxnSpPr/>
              <p:nvPr/>
            </p:nvCxnSpPr>
            <p:spPr>
              <a:xfrm>
                <a:off x="434340" y="3607118"/>
                <a:ext cx="16383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5" idx="0"/>
              </p:cNvCxnSpPr>
              <p:nvPr/>
            </p:nvCxnSpPr>
            <p:spPr>
              <a:xfrm flipH="1">
                <a:off x="428506" y="3607118"/>
                <a:ext cx="5834"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6" idx="0"/>
              </p:cNvCxnSpPr>
              <p:nvPr/>
            </p:nvCxnSpPr>
            <p:spPr>
              <a:xfrm flipH="1">
                <a:off x="836989" y="3607118"/>
                <a:ext cx="1211"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7" idx="0"/>
              </p:cNvCxnSpPr>
              <p:nvPr/>
            </p:nvCxnSpPr>
            <p:spPr>
              <a:xfrm>
                <a:off x="1242060" y="3607118"/>
                <a:ext cx="1725"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8" idx="0"/>
              </p:cNvCxnSpPr>
              <p:nvPr/>
            </p:nvCxnSpPr>
            <p:spPr>
              <a:xfrm flipH="1">
                <a:off x="1645715" y="3607118"/>
                <a:ext cx="7825"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9" idx="0"/>
              </p:cNvCxnSpPr>
              <p:nvPr/>
            </p:nvCxnSpPr>
            <p:spPr>
              <a:xfrm>
                <a:off x="2072640" y="3607118"/>
                <a:ext cx="0"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2377398" y="3607118"/>
                <a:ext cx="2013466" cy="2118647"/>
                <a:chOff x="152400" y="3566160"/>
                <a:chExt cx="2013466" cy="2118647"/>
              </a:xfrm>
              <a:grpFill/>
            </p:grpSpPr>
            <p:sp>
              <p:nvSpPr>
                <p:cNvPr id="66" name="TextBox 65"/>
                <p:cNvSpPr txBox="1"/>
                <p:nvPr/>
              </p:nvSpPr>
              <p:spPr>
                <a:xfrm>
                  <a:off x="152400" y="3787948"/>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7</a:t>
                  </a:r>
                  <a:endParaRPr lang="en-US" sz="1200" baseline="30000" dirty="0"/>
                </a:p>
              </p:txBody>
            </p:sp>
            <p:sp>
              <p:nvSpPr>
                <p:cNvPr id="67" name="TextBox 66"/>
                <p:cNvSpPr txBox="1"/>
                <p:nvPr/>
              </p:nvSpPr>
              <p:spPr>
                <a:xfrm>
                  <a:off x="560883" y="3787947"/>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10</a:t>
                  </a:r>
                  <a:endParaRPr lang="en-US" sz="1200" baseline="30000" dirty="0"/>
                </a:p>
              </p:txBody>
            </p:sp>
            <p:sp>
              <p:nvSpPr>
                <p:cNvPr id="68" name="TextBox 67"/>
                <p:cNvSpPr txBox="1"/>
                <p:nvPr/>
              </p:nvSpPr>
              <p:spPr>
                <a:xfrm>
                  <a:off x="967679" y="3787947"/>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20</a:t>
                  </a:r>
                  <a:endParaRPr lang="en-US" sz="1200" baseline="30000" dirty="0"/>
                </a:p>
              </p:txBody>
            </p:sp>
            <p:sp>
              <p:nvSpPr>
                <p:cNvPr id="69" name="TextBox 68"/>
                <p:cNvSpPr txBox="1"/>
                <p:nvPr/>
              </p:nvSpPr>
              <p:spPr>
                <a:xfrm>
                  <a:off x="1369609" y="3787947"/>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50</a:t>
                  </a:r>
                  <a:endParaRPr lang="en-US" sz="1200" baseline="30000" dirty="0"/>
                </a:p>
              </p:txBody>
            </p:sp>
            <p:sp>
              <p:nvSpPr>
                <p:cNvPr id="70" name="TextBox 69"/>
                <p:cNvSpPr txBox="1"/>
                <p:nvPr/>
              </p:nvSpPr>
              <p:spPr>
                <a:xfrm>
                  <a:off x="1796534" y="3787947"/>
                  <a:ext cx="369332" cy="1896859"/>
                </a:xfrm>
                <a:prstGeom prst="rect">
                  <a:avLst/>
                </a:prstGeom>
                <a:solidFill>
                  <a:schemeClr val="bg1">
                    <a:lumMod val="85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100</a:t>
                  </a:r>
                  <a:endParaRPr lang="en-US" sz="1200" baseline="30000" dirty="0"/>
                </a:p>
              </p:txBody>
            </p:sp>
            <p:cxnSp>
              <p:nvCxnSpPr>
                <p:cNvPr id="71" name="Straight Connector 70"/>
                <p:cNvCxnSpPr/>
                <p:nvPr/>
              </p:nvCxnSpPr>
              <p:spPr>
                <a:xfrm>
                  <a:off x="342900" y="3566160"/>
                  <a:ext cx="16383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66" idx="0"/>
                </p:cNvCxnSpPr>
                <p:nvPr/>
              </p:nvCxnSpPr>
              <p:spPr>
                <a:xfrm flipH="1">
                  <a:off x="337066" y="3566160"/>
                  <a:ext cx="5834"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67" idx="0"/>
                </p:cNvCxnSpPr>
                <p:nvPr/>
              </p:nvCxnSpPr>
              <p:spPr>
                <a:xfrm flipH="1">
                  <a:off x="745549" y="3566160"/>
                  <a:ext cx="1211"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8" idx="0"/>
                </p:cNvCxnSpPr>
                <p:nvPr/>
              </p:nvCxnSpPr>
              <p:spPr>
                <a:xfrm>
                  <a:off x="1150620" y="3566160"/>
                  <a:ext cx="1725"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69" idx="0"/>
                </p:cNvCxnSpPr>
                <p:nvPr/>
              </p:nvCxnSpPr>
              <p:spPr>
                <a:xfrm flipH="1">
                  <a:off x="1554275" y="3566160"/>
                  <a:ext cx="7825"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70" idx="0"/>
                </p:cNvCxnSpPr>
                <p:nvPr/>
              </p:nvCxnSpPr>
              <p:spPr>
                <a:xfrm>
                  <a:off x="1981200" y="3566160"/>
                  <a:ext cx="0" cy="22178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4598182" y="3820367"/>
              <a:ext cx="4147656" cy="1220153"/>
              <a:chOff x="243208" y="3607118"/>
              <a:chExt cx="4147656" cy="2118647"/>
            </a:xfrm>
            <a:noFill/>
          </p:grpSpPr>
          <p:sp>
            <p:nvSpPr>
              <p:cNvPr id="117" name="TextBox 116"/>
              <p:cNvSpPr txBox="1"/>
              <p:nvPr/>
            </p:nvSpPr>
            <p:spPr>
              <a:xfrm>
                <a:off x="243840" y="3828906"/>
                <a:ext cx="369332" cy="1896859"/>
              </a:xfrm>
              <a:prstGeom prst="rect">
                <a:avLst/>
              </a:prstGeom>
              <a:grp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7</a:t>
                </a:r>
                <a:endParaRPr lang="en-US" sz="1200" baseline="30000" dirty="0"/>
              </a:p>
            </p:txBody>
          </p:sp>
          <p:sp>
            <p:nvSpPr>
              <p:cNvPr id="118" name="TextBox 117"/>
              <p:cNvSpPr txBox="1"/>
              <p:nvPr/>
            </p:nvSpPr>
            <p:spPr>
              <a:xfrm>
                <a:off x="652323" y="3828906"/>
                <a:ext cx="369332" cy="1896859"/>
              </a:xfrm>
              <a:prstGeom prst="rect">
                <a:avLst/>
              </a:prstGeom>
              <a:grp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10</a:t>
                </a:r>
                <a:endParaRPr lang="en-US" sz="1200" baseline="30000" dirty="0"/>
              </a:p>
            </p:txBody>
          </p:sp>
          <p:sp>
            <p:nvSpPr>
              <p:cNvPr id="119" name="TextBox 118"/>
              <p:cNvSpPr txBox="1"/>
              <p:nvPr/>
            </p:nvSpPr>
            <p:spPr>
              <a:xfrm>
                <a:off x="1059119" y="3828906"/>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20</a:t>
                </a:r>
                <a:endParaRPr lang="en-US" sz="1200" baseline="30000" dirty="0"/>
              </a:p>
            </p:txBody>
          </p:sp>
          <p:sp>
            <p:nvSpPr>
              <p:cNvPr id="120" name="TextBox 119"/>
              <p:cNvSpPr txBox="1"/>
              <p:nvPr/>
            </p:nvSpPr>
            <p:spPr>
              <a:xfrm>
                <a:off x="1461049" y="3828906"/>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50</a:t>
                </a:r>
                <a:endParaRPr lang="en-US" sz="1200" baseline="30000" dirty="0"/>
              </a:p>
            </p:txBody>
          </p:sp>
          <p:sp>
            <p:nvSpPr>
              <p:cNvPr id="121" name="TextBox 120"/>
              <p:cNvSpPr txBox="1"/>
              <p:nvPr/>
            </p:nvSpPr>
            <p:spPr>
              <a:xfrm>
                <a:off x="1887974" y="3828906"/>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100</a:t>
                </a:r>
                <a:endParaRPr lang="en-US" sz="1200" baseline="30000" dirty="0"/>
              </a:p>
            </p:txBody>
          </p:sp>
          <p:cxnSp>
            <p:nvCxnSpPr>
              <p:cNvPr id="122" name="Straight Connector 121"/>
              <p:cNvCxnSpPr/>
              <p:nvPr/>
            </p:nvCxnSpPr>
            <p:spPr>
              <a:xfrm>
                <a:off x="434340" y="3607118"/>
                <a:ext cx="16383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7" idx="0"/>
              </p:cNvCxnSpPr>
              <p:nvPr/>
            </p:nvCxnSpPr>
            <p:spPr>
              <a:xfrm flipH="1">
                <a:off x="428506" y="3607118"/>
                <a:ext cx="5834"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endCxn id="118" idx="0"/>
              </p:cNvCxnSpPr>
              <p:nvPr/>
            </p:nvCxnSpPr>
            <p:spPr>
              <a:xfrm flipH="1">
                <a:off x="836989" y="3607118"/>
                <a:ext cx="1212"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19" idx="0"/>
              </p:cNvCxnSpPr>
              <p:nvPr/>
            </p:nvCxnSpPr>
            <p:spPr>
              <a:xfrm>
                <a:off x="1242060" y="3607118"/>
                <a:ext cx="1725"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20" idx="0"/>
              </p:cNvCxnSpPr>
              <p:nvPr/>
            </p:nvCxnSpPr>
            <p:spPr>
              <a:xfrm flipH="1">
                <a:off x="1645715" y="3607118"/>
                <a:ext cx="7826"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21" idx="0"/>
              </p:cNvCxnSpPr>
              <p:nvPr/>
            </p:nvCxnSpPr>
            <p:spPr>
              <a:xfrm>
                <a:off x="2072640" y="3607118"/>
                <a:ext cx="0"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2377398" y="3607118"/>
                <a:ext cx="2013466" cy="2118647"/>
                <a:chOff x="152400" y="3566160"/>
                <a:chExt cx="2013466" cy="2118647"/>
              </a:xfrm>
              <a:grpFill/>
            </p:grpSpPr>
            <p:sp>
              <p:nvSpPr>
                <p:cNvPr id="133" name="TextBox 132"/>
                <p:cNvSpPr txBox="1"/>
                <p:nvPr/>
              </p:nvSpPr>
              <p:spPr>
                <a:xfrm>
                  <a:off x="152400" y="3787948"/>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7</a:t>
                  </a:r>
                  <a:endParaRPr lang="en-US" sz="1200" baseline="30000" dirty="0"/>
                </a:p>
              </p:txBody>
            </p:sp>
            <p:sp>
              <p:nvSpPr>
                <p:cNvPr id="134" name="TextBox 133"/>
                <p:cNvSpPr txBox="1"/>
                <p:nvPr/>
              </p:nvSpPr>
              <p:spPr>
                <a:xfrm>
                  <a:off x="560883" y="3787948"/>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10</a:t>
                  </a:r>
                  <a:endParaRPr lang="en-US" sz="1200" baseline="30000" dirty="0"/>
                </a:p>
              </p:txBody>
            </p:sp>
            <p:sp>
              <p:nvSpPr>
                <p:cNvPr id="135" name="TextBox 134"/>
                <p:cNvSpPr txBox="1"/>
                <p:nvPr/>
              </p:nvSpPr>
              <p:spPr>
                <a:xfrm>
                  <a:off x="967679" y="3787948"/>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20</a:t>
                  </a:r>
                  <a:endParaRPr lang="en-US" sz="1200" baseline="30000" dirty="0"/>
                </a:p>
              </p:txBody>
            </p:sp>
            <p:sp>
              <p:nvSpPr>
                <p:cNvPr id="136" name="TextBox 135"/>
                <p:cNvSpPr txBox="1"/>
                <p:nvPr/>
              </p:nvSpPr>
              <p:spPr>
                <a:xfrm>
                  <a:off x="1369609" y="3787948"/>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50</a:t>
                  </a:r>
                  <a:endParaRPr lang="en-US" sz="1200" baseline="30000" dirty="0"/>
                </a:p>
              </p:txBody>
            </p:sp>
            <p:sp>
              <p:nvSpPr>
                <p:cNvPr id="137" name="TextBox 136"/>
                <p:cNvSpPr txBox="1"/>
                <p:nvPr/>
              </p:nvSpPr>
              <p:spPr>
                <a:xfrm>
                  <a:off x="1796534" y="3787948"/>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100</a:t>
                  </a:r>
                  <a:endParaRPr lang="en-US" sz="1200" baseline="30000" dirty="0"/>
                </a:p>
              </p:txBody>
            </p:sp>
            <p:cxnSp>
              <p:nvCxnSpPr>
                <p:cNvPr id="138" name="Straight Connector 137"/>
                <p:cNvCxnSpPr/>
                <p:nvPr/>
              </p:nvCxnSpPr>
              <p:spPr>
                <a:xfrm>
                  <a:off x="342900" y="3566160"/>
                  <a:ext cx="16383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3" idx="0"/>
                </p:cNvCxnSpPr>
                <p:nvPr/>
              </p:nvCxnSpPr>
              <p:spPr>
                <a:xfrm flipH="1">
                  <a:off x="337066" y="3566160"/>
                  <a:ext cx="5834"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34" idx="0"/>
                </p:cNvCxnSpPr>
                <p:nvPr/>
              </p:nvCxnSpPr>
              <p:spPr>
                <a:xfrm flipH="1">
                  <a:off x="745549" y="3566160"/>
                  <a:ext cx="1212"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35" idx="0"/>
                </p:cNvCxnSpPr>
                <p:nvPr/>
              </p:nvCxnSpPr>
              <p:spPr>
                <a:xfrm>
                  <a:off x="1150620" y="3566160"/>
                  <a:ext cx="1725"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36" idx="0"/>
                </p:cNvCxnSpPr>
                <p:nvPr/>
              </p:nvCxnSpPr>
              <p:spPr>
                <a:xfrm flipH="1">
                  <a:off x="1554275" y="3566160"/>
                  <a:ext cx="7826"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37" idx="0"/>
                </p:cNvCxnSpPr>
                <p:nvPr/>
              </p:nvCxnSpPr>
              <p:spPr>
                <a:xfrm>
                  <a:off x="1981200" y="3566160"/>
                  <a:ext cx="0" cy="2217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2" name="TextBox 241"/>
              <p:cNvSpPr txBox="1"/>
              <p:nvPr/>
            </p:nvSpPr>
            <p:spPr>
              <a:xfrm>
                <a:off x="243208" y="3828902"/>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7</a:t>
                </a:r>
                <a:endParaRPr lang="en-US" sz="1200" baseline="30000" dirty="0"/>
              </a:p>
            </p:txBody>
          </p:sp>
          <p:sp>
            <p:nvSpPr>
              <p:cNvPr id="243" name="TextBox 242"/>
              <p:cNvSpPr txBox="1"/>
              <p:nvPr/>
            </p:nvSpPr>
            <p:spPr>
              <a:xfrm>
                <a:off x="651691" y="3828902"/>
                <a:ext cx="369332" cy="1896859"/>
              </a:xfrm>
              <a:prstGeom prst="rect">
                <a:avLst/>
              </a:prstGeom>
              <a:solidFill>
                <a:schemeClr val="accent2">
                  <a:lumMod val="40000"/>
                  <a:lumOff val="60000"/>
                </a:schemeClr>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a:t>d</a:t>
                </a:r>
                <a:r>
                  <a:rPr lang="en-US" sz="1200" b="1" dirty="0" err="1" smtClean="0"/>
                  <a:t>ty</a:t>
                </a:r>
                <a:r>
                  <a:rPr lang="en-US" sz="1200" b="1" dirty="0" smtClean="0"/>
                  <a:t>: 10</a:t>
                </a:r>
                <a:endParaRPr lang="en-US" sz="1200" baseline="30000" dirty="0"/>
              </a:p>
            </p:txBody>
          </p:sp>
        </p:grpSp>
        <p:sp>
          <p:nvSpPr>
            <p:cNvPr id="165" name="TextBox 164"/>
            <p:cNvSpPr txBox="1"/>
            <p:nvPr/>
          </p:nvSpPr>
          <p:spPr>
            <a:xfrm>
              <a:off x="9020590" y="3948097"/>
              <a:ext cx="369332" cy="1092424"/>
            </a:xfrm>
            <a:prstGeom prst="rect">
              <a:avLst/>
            </a:prstGeom>
            <a:solidFill>
              <a:srgbClr val="92D050"/>
            </a:solidFill>
            <a:ln>
              <a:solidFill>
                <a:schemeClr val="tx1"/>
              </a:solidFill>
            </a:ln>
          </p:spPr>
          <p:txBody>
            <a:bodyPr vert="vert270" wrap="square" rtlCol="0">
              <a:spAutoFit/>
            </a:bodyPr>
            <a:lstStyle/>
            <a:p>
              <a:pPr algn="ctr"/>
              <a:r>
                <a:rPr lang="en-US" sz="1200" b="1" dirty="0" err="1" smtClean="0"/>
                <a:t>Pnts</a:t>
              </a:r>
              <a:r>
                <a:rPr lang="en-US" sz="1200" b="1" dirty="0" smtClean="0"/>
                <a:t> </a:t>
              </a:r>
              <a:r>
                <a:rPr lang="en-US" sz="1200" b="1" dirty="0" err="1" smtClean="0"/>
                <a:t>qty</a:t>
              </a:r>
              <a:r>
                <a:rPr lang="en-US" sz="1200" b="1" dirty="0" smtClean="0"/>
                <a:t>: 8</a:t>
              </a:r>
              <a:endParaRPr lang="en-US" sz="1200" baseline="30000" dirty="0"/>
            </a:p>
          </p:txBody>
        </p:sp>
        <p:cxnSp>
          <p:nvCxnSpPr>
            <p:cNvPr id="172" name="Elbow Connector 171"/>
            <p:cNvCxnSpPr>
              <a:stCxn id="13" idx="3"/>
              <a:endCxn id="165" idx="0"/>
            </p:cNvCxnSpPr>
            <p:nvPr/>
          </p:nvCxnSpPr>
          <p:spPr>
            <a:xfrm>
              <a:off x="8471950" y="2531950"/>
              <a:ext cx="733306" cy="1416147"/>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8" idx="3"/>
              <a:endCxn id="13" idx="0"/>
            </p:cNvCxnSpPr>
            <p:nvPr/>
          </p:nvCxnSpPr>
          <p:spPr>
            <a:xfrm>
              <a:off x="7289660" y="1471135"/>
              <a:ext cx="522369" cy="645316"/>
            </a:xfrm>
            <a:prstGeom prst="bent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p:cNvCxnSpPr>
              <a:stCxn id="7" idx="2"/>
              <a:endCxn id="12" idx="0"/>
            </p:cNvCxnSpPr>
            <p:nvPr/>
          </p:nvCxnSpPr>
          <p:spPr>
            <a:xfrm rot="16200000" flipH="1">
              <a:off x="5278819" y="1126309"/>
              <a:ext cx="425408" cy="1578634"/>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7" idx="2"/>
              <a:endCxn id="11" idx="0"/>
            </p:cNvCxnSpPr>
            <p:nvPr/>
          </p:nvCxnSpPr>
          <p:spPr>
            <a:xfrm>
              <a:off x="4702206" y="1702922"/>
              <a:ext cx="0" cy="42540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stCxn id="6" idx="2"/>
              <a:endCxn id="9" idx="0"/>
            </p:cNvCxnSpPr>
            <p:nvPr/>
          </p:nvCxnSpPr>
          <p:spPr>
            <a:xfrm rot="5400000">
              <a:off x="1909727" y="1125832"/>
              <a:ext cx="426363" cy="1578634"/>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6" idx="2"/>
              <a:endCxn id="10" idx="0"/>
            </p:cNvCxnSpPr>
            <p:nvPr/>
          </p:nvCxnSpPr>
          <p:spPr>
            <a:xfrm>
              <a:off x="2912225" y="1701968"/>
              <a:ext cx="0" cy="42636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87"/>
            <p:cNvCxnSpPr>
              <a:stCxn id="9" idx="2"/>
            </p:cNvCxnSpPr>
            <p:nvPr/>
          </p:nvCxnSpPr>
          <p:spPr>
            <a:xfrm rot="5400000">
              <a:off x="797952" y="3269487"/>
              <a:ext cx="845799" cy="225481"/>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189"/>
            <p:cNvCxnSpPr>
              <a:stCxn id="10" idx="2"/>
            </p:cNvCxnSpPr>
            <p:nvPr/>
          </p:nvCxnSpPr>
          <p:spPr>
            <a:xfrm rot="16200000" flipH="1">
              <a:off x="2744004" y="3312214"/>
              <a:ext cx="672281" cy="335838"/>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1" idx="2"/>
              <a:endCxn id="119" idx="0"/>
            </p:cNvCxnSpPr>
            <p:nvPr/>
          </p:nvCxnSpPr>
          <p:spPr>
            <a:xfrm rot="16200000" flipH="1">
              <a:off x="4656098" y="3005435"/>
              <a:ext cx="988769" cy="896553"/>
            </a:xfrm>
            <a:prstGeom prst="bentConnector3">
              <a:avLst>
                <a:gd name="adj1" fmla="val 50000"/>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7728538" y="3432743"/>
              <a:ext cx="3779" cy="38762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Elbow Connector 201"/>
            <p:cNvCxnSpPr>
              <a:stCxn id="12" idx="2"/>
            </p:cNvCxnSpPr>
            <p:nvPr/>
          </p:nvCxnSpPr>
          <p:spPr>
            <a:xfrm rot="16200000" flipH="1">
              <a:off x="6859451" y="2565381"/>
              <a:ext cx="288750" cy="1445973"/>
            </a:xfrm>
            <a:prstGeom prst="bentConnector2">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5" idx="2"/>
              <a:endCxn id="7" idx="0"/>
            </p:cNvCxnSpPr>
            <p:nvPr/>
          </p:nvCxnSpPr>
          <p:spPr>
            <a:xfrm>
              <a:off x="4702206" y="829747"/>
              <a:ext cx="0" cy="22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a:stCxn id="5" idx="3"/>
              <a:endCxn id="8" idx="0"/>
            </p:cNvCxnSpPr>
            <p:nvPr/>
          </p:nvCxnSpPr>
          <p:spPr>
            <a:xfrm>
              <a:off x="5832266" y="506582"/>
              <a:ext cx="728697" cy="5490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Elbow Connector 224"/>
            <p:cNvCxnSpPr>
              <a:stCxn id="5" idx="1"/>
              <a:endCxn id="6" idx="0"/>
            </p:cNvCxnSpPr>
            <p:nvPr/>
          </p:nvCxnSpPr>
          <p:spPr>
            <a:xfrm rot="10800000" flipV="1">
              <a:off x="2912226" y="506581"/>
              <a:ext cx="659921" cy="5490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3" name="Left Brace 232"/>
            <p:cNvSpPr/>
            <p:nvPr/>
          </p:nvSpPr>
          <p:spPr>
            <a:xfrm rot="16200000">
              <a:off x="4616418" y="499187"/>
              <a:ext cx="288419" cy="9362444"/>
            </a:xfrm>
            <a:prstGeom prst="leftBrace">
              <a:avLst>
                <a:gd name="adj1" fmla="val 8333"/>
                <a:gd name="adj2" fmla="val 49621"/>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TextBox 233"/>
            <p:cNvSpPr txBox="1"/>
            <p:nvPr/>
          </p:nvSpPr>
          <p:spPr>
            <a:xfrm>
              <a:off x="1511761" y="5324619"/>
              <a:ext cx="6807151"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smtClean="0"/>
                <a:t>Total points collected:</a:t>
              </a:r>
            </a:p>
            <a:p>
              <a:r>
                <a:rPr lang="en-US" dirty="0" smtClean="0"/>
                <a:t>Case 1: 2.0 mm by 30 mm tip &amp;  5 mm </a:t>
              </a:r>
              <a:r>
                <a:rPr lang="en-US" dirty="0" err="1" smtClean="0"/>
                <a:t>extention</a:t>
              </a:r>
              <a:r>
                <a:rPr lang="en-US" dirty="0" smtClean="0"/>
                <a:t> – 6108 </a:t>
              </a:r>
              <a:r>
                <a:rPr lang="en-US" dirty="0" err="1" smtClean="0"/>
                <a:t>pnts</a:t>
              </a:r>
              <a:endParaRPr lang="en-US" dirty="0" smtClean="0"/>
            </a:p>
            <a:p>
              <a:r>
                <a:rPr lang="en-US" dirty="0" smtClean="0"/>
                <a:t>Case 2: 1.5 mm by 20 mm tip &amp; 35 mm </a:t>
              </a:r>
              <a:r>
                <a:rPr lang="en-US" dirty="0" err="1" smtClean="0"/>
                <a:t>extention</a:t>
              </a:r>
              <a:r>
                <a:rPr lang="en-US" dirty="0" smtClean="0"/>
                <a:t> – 10003 </a:t>
              </a:r>
              <a:r>
                <a:rPr lang="en-US" dirty="0" err="1" smtClean="0"/>
                <a:t>pnts</a:t>
              </a:r>
              <a:endParaRPr lang="en-US" dirty="0" smtClean="0"/>
            </a:p>
            <a:p>
              <a:r>
                <a:rPr lang="en-US" dirty="0" smtClean="0"/>
                <a:t>Case 3: 1.5 mm by 30 mm tip &amp; 20 mm </a:t>
              </a:r>
              <a:r>
                <a:rPr lang="en-US" dirty="0" err="1" smtClean="0"/>
                <a:t>extention</a:t>
              </a:r>
              <a:r>
                <a:rPr lang="en-US" dirty="0" smtClean="0"/>
                <a:t> – 9999 </a:t>
              </a:r>
              <a:r>
                <a:rPr lang="en-US" dirty="0" err="1" smtClean="0"/>
                <a:t>pnts</a:t>
              </a:r>
              <a:endParaRPr lang="en-US" dirty="0"/>
            </a:p>
          </p:txBody>
        </p:sp>
      </p:grpSp>
      <p:sp>
        <p:nvSpPr>
          <p:cNvPr id="248" name="Title 1"/>
          <p:cNvSpPr>
            <a:spLocks noGrp="1"/>
          </p:cNvSpPr>
          <p:nvPr>
            <p:ph type="title"/>
          </p:nvPr>
        </p:nvSpPr>
        <p:spPr>
          <a:xfrm>
            <a:off x="249696" y="253340"/>
            <a:ext cx="10515600" cy="1325563"/>
          </a:xfrm>
        </p:spPr>
        <p:txBody>
          <a:bodyPr/>
          <a:lstStyle/>
          <a:p>
            <a:r>
              <a:rPr lang="en-US" dirty="0" smtClean="0"/>
              <a:t>DOE 2:</a:t>
            </a:r>
            <a:endParaRPr lang="en-US" dirty="0"/>
          </a:p>
        </p:txBody>
      </p:sp>
      <p:grpSp>
        <p:nvGrpSpPr>
          <p:cNvPr id="2" name="Group 1"/>
          <p:cNvGrpSpPr/>
          <p:nvPr/>
        </p:nvGrpSpPr>
        <p:grpSpPr>
          <a:xfrm>
            <a:off x="7864752" y="276755"/>
            <a:ext cx="4059086" cy="6322828"/>
            <a:chOff x="7864752" y="276755"/>
            <a:chExt cx="4059086" cy="6322828"/>
          </a:xfrm>
        </p:grpSpPr>
        <p:pic>
          <p:nvPicPr>
            <p:cNvPr id="245" name="Picture 244"/>
            <p:cNvPicPr>
              <a:picLocks noChangeAspect="1"/>
            </p:cNvPicPr>
            <p:nvPr/>
          </p:nvPicPr>
          <p:blipFill rotWithShape="1">
            <a:blip r:embed="rId2"/>
            <a:srcRect l="20518" t="60453" r="65793"/>
            <a:stretch/>
          </p:blipFill>
          <p:spPr>
            <a:xfrm>
              <a:off x="10672087" y="282806"/>
              <a:ext cx="1251751" cy="2712128"/>
            </a:xfrm>
            <a:prstGeom prst="rect">
              <a:avLst/>
            </a:prstGeom>
          </p:spPr>
        </p:pic>
        <p:pic>
          <p:nvPicPr>
            <p:cNvPr id="246" name="Picture 245"/>
            <p:cNvPicPr>
              <a:picLocks noChangeAspect="1"/>
            </p:cNvPicPr>
            <p:nvPr/>
          </p:nvPicPr>
          <p:blipFill rotWithShape="1">
            <a:blip r:embed="rId3"/>
            <a:srcRect l="75663" t="46601" b="1768"/>
            <a:stretch/>
          </p:blipFill>
          <p:spPr>
            <a:xfrm>
              <a:off x="9697568" y="3058716"/>
              <a:ext cx="2225336" cy="3540867"/>
            </a:xfrm>
            <a:prstGeom prst="rect">
              <a:avLst/>
            </a:prstGeom>
          </p:spPr>
        </p:pic>
        <p:pic>
          <p:nvPicPr>
            <p:cNvPr id="247" name="Picture 246"/>
            <p:cNvPicPr>
              <a:picLocks noChangeAspect="1"/>
            </p:cNvPicPr>
            <p:nvPr/>
          </p:nvPicPr>
          <p:blipFill rotWithShape="1">
            <a:blip r:embed="rId4">
              <a:lum contrast="14000"/>
            </a:blip>
            <a:srcRect l="39159" t="28608" r="32589" b="47702"/>
            <a:stretch/>
          </p:blipFill>
          <p:spPr>
            <a:xfrm>
              <a:off x="7984417" y="276755"/>
              <a:ext cx="2815715" cy="1770709"/>
            </a:xfrm>
            <a:prstGeom prst="rect">
              <a:avLst/>
            </a:prstGeom>
          </p:spPr>
        </p:pic>
        <p:sp>
          <p:nvSpPr>
            <p:cNvPr id="249" name="TextBox 248"/>
            <p:cNvSpPr txBox="1"/>
            <p:nvPr/>
          </p:nvSpPr>
          <p:spPr>
            <a:xfrm>
              <a:off x="7864752" y="1077631"/>
              <a:ext cx="705578" cy="369332"/>
            </a:xfrm>
            <a:prstGeom prst="rect">
              <a:avLst/>
            </a:prstGeom>
            <a:noFill/>
            <a:ln>
              <a:solidFill>
                <a:schemeClr val="tx1"/>
              </a:solidFill>
            </a:ln>
          </p:spPr>
          <p:txBody>
            <a:bodyPr wrap="square" rtlCol="0">
              <a:spAutoFit/>
            </a:bodyPr>
            <a:lstStyle/>
            <a:p>
              <a:pPr algn="ctr"/>
              <a:r>
                <a:rPr lang="en-US" dirty="0" smtClean="0"/>
                <a:t>2mm</a:t>
              </a:r>
              <a:endParaRPr lang="en-US" dirty="0"/>
            </a:p>
          </p:txBody>
        </p:sp>
        <p:sp>
          <p:nvSpPr>
            <p:cNvPr id="250" name="TextBox 249"/>
            <p:cNvSpPr txBox="1"/>
            <p:nvPr/>
          </p:nvSpPr>
          <p:spPr>
            <a:xfrm>
              <a:off x="9040819" y="1022065"/>
              <a:ext cx="888525" cy="923330"/>
            </a:xfrm>
            <a:prstGeom prst="rect">
              <a:avLst/>
            </a:prstGeom>
            <a:noFill/>
            <a:ln>
              <a:solidFill>
                <a:schemeClr val="tx1"/>
              </a:solidFill>
            </a:ln>
          </p:spPr>
          <p:txBody>
            <a:bodyPr wrap="square" rtlCol="0">
              <a:spAutoFit/>
            </a:bodyPr>
            <a:lstStyle/>
            <a:p>
              <a:pPr algn="ctr"/>
              <a:r>
                <a:rPr lang="en-US" dirty="0" smtClean="0"/>
                <a:t>1.5mm</a:t>
              </a:r>
            </a:p>
            <a:p>
              <a:pPr algn="ctr"/>
              <a:r>
                <a:rPr lang="en-US" dirty="0" smtClean="0"/>
                <a:t>35mm ext.</a:t>
              </a:r>
              <a:endParaRPr lang="en-US" dirty="0"/>
            </a:p>
          </p:txBody>
        </p:sp>
        <p:sp>
          <p:nvSpPr>
            <p:cNvPr id="251" name="TextBox 250"/>
            <p:cNvSpPr txBox="1"/>
            <p:nvPr/>
          </p:nvSpPr>
          <p:spPr>
            <a:xfrm>
              <a:off x="10786250" y="1959923"/>
              <a:ext cx="453232" cy="369332"/>
            </a:xfrm>
            <a:prstGeom prst="rect">
              <a:avLst/>
            </a:prstGeom>
            <a:noFill/>
            <a:ln>
              <a:solidFill>
                <a:schemeClr val="tx1"/>
              </a:solidFill>
            </a:ln>
          </p:spPr>
          <p:txBody>
            <a:bodyPr wrap="square" rtlCol="0">
              <a:spAutoFit/>
            </a:bodyPr>
            <a:lstStyle/>
            <a:p>
              <a:pPr algn="ctr"/>
              <a:r>
                <a:rPr lang="en-US" dirty="0" smtClean="0"/>
                <a:t>TL</a:t>
              </a:r>
              <a:endParaRPr lang="en-US" dirty="0"/>
            </a:p>
          </p:txBody>
        </p:sp>
        <p:sp>
          <p:nvSpPr>
            <p:cNvPr id="252" name="TextBox 251"/>
            <p:cNvSpPr txBox="1"/>
            <p:nvPr/>
          </p:nvSpPr>
          <p:spPr>
            <a:xfrm>
              <a:off x="9880053" y="4403251"/>
              <a:ext cx="888525" cy="923330"/>
            </a:xfrm>
            <a:prstGeom prst="rect">
              <a:avLst/>
            </a:prstGeom>
            <a:solidFill>
              <a:schemeClr val="bg1"/>
            </a:solidFill>
            <a:ln>
              <a:solidFill>
                <a:schemeClr val="tx1"/>
              </a:solidFill>
            </a:ln>
          </p:spPr>
          <p:txBody>
            <a:bodyPr wrap="square" rtlCol="0">
              <a:spAutoFit/>
            </a:bodyPr>
            <a:lstStyle/>
            <a:p>
              <a:pPr algn="ctr"/>
              <a:r>
                <a:rPr lang="en-US" dirty="0" smtClean="0"/>
                <a:t>1.5mm</a:t>
              </a:r>
            </a:p>
            <a:p>
              <a:pPr algn="ctr"/>
              <a:r>
                <a:rPr lang="en-US" dirty="0" smtClean="0"/>
                <a:t>20 mm ext.</a:t>
              </a:r>
              <a:endParaRPr lang="en-US" dirty="0"/>
            </a:p>
          </p:txBody>
        </p:sp>
      </p:grpSp>
      <p:sp>
        <p:nvSpPr>
          <p:cNvPr id="88"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8 </a:t>
            </a:r>
            <a:r>
              <a:rPr lang="en-US" dirty="0" smtClean="0"/>
              <a:t>of </a:t>
            </a:r>
            <a:r>
              <a:rPr lang="en-US" dirty="0" smtClean="0"/>
              <a:t>11</a:t>
            </a:r>
            <a:endParaRPr lang="en-US" dirty="0"/>
          </a:p>
        </p:txBody>
      </p:sp>
    </p:spTree>
    <p:extLst>
      <p:ext uri="{BB962C8B-B14F-4D97-AF65-F5344CB8AC3E}">
        <p14:creationId xmlns:p14="http://schemas.microsoft.com/office/powerpoint/2010/main" val="671804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74" y="0"/>
            <a:ext cx="10515600" cy="1325563"/>
          </a:xfrm>
        </p:spPr>
        <p:txBody>
          <a:bodyPr/>
          <a:lstStyle/>
          <a:p>
            <a:r>
              <a:rPr lang="en-US" dirty="0" smtClean="0"/>
              <a:t>Tip Calibration</a:t>
            </a:r>
            <a:endParaRPr lang="en-US" dirty="0"/>
          </a:p>
        </p:txBody>
      </p:sp>
      <p:pic>
        <p:nvPicPr>
          <p:cNvPr id="4" name="Content Placeholder 3"/>
          <p:cNvPicPr>
            <a:picLocks noGrp="1"/>
          </p:cNvPicPr>
          <p:nvPr>
            <p:ph idx="1"/>
          </p:nvPr>
        </p:nvPicPr>
        <p:blipFill>
          <a:blip r:embed="rId2"/>
          <a:stretch>
            <a:fillRect/>
          </a:stretch>
        </p:blipFill>
        <p:spPr>
          <a:xfrm>
            <a:off x="7801794" y="269832"/>
            <a:ext cx="4137025" cy="2763372"/>
          </a:xfrm>
          <a:prstGeom prst="rect">
            <a:avLst/>
          </a:prstGeom>
        </p:spPr>
      </p:pic>
      <p:sp>
        <p:nvSpPr>
          <p:cNvPr id="7" name="TextBox 6"/>
          <p:cNvSpPr txBox="1"/>
          <p:nvPr/>
        </p:nvSpPr>
        <p:spPr>
          <a:xfrm>
            <a:off x="412694" y="1486059"/>
            <a:ext cx="5866725" cy="5158178"/>
          </a:xfrm>
          <a:prstGeom prst="rect">
            <a:avLst/>
          </a:prstGeom>
          <a:noFill/>
        </p:spPr>
        <p:txBody>
          <a:bodyPr wrap="square" rtlCol="0">
            <a:spAutoFit/>
          </a:bodyPr>
          <a:lstStyle/>
          <a:p>
            <a:endParaRPr lang="en-US" dirty="0"/>
          </a:p>
        </p:txBody>
      </p:sp>
      <p:pic>
        <p:nvPicPr>
          <p:cNvPr id="8" name="Picture 7"/>
          <p:cNvPicPr>
            <a:picLocks noChangeAspect="1"/>
          </p:cNvPicPr>
          <p:nvPr/>
        </p:nvPicPr>
        <p:blipFill rotWithShape="1">
          <a:blip r:embed="rId3"/>
          <a:srcRect l="73068" t="12153"/>
          <a:stretch/>
        </p:blipFill>
        <p:spPr>
          <a:xfrm>
            <a:off x="7447812" y="1995994"/>
            <a:ext cx="1741031" cy="4259139"/>
          </a:xfrm>
          <a:prstGeom prst="rect">
            <a:avLst/>
          </a:prstGeom>
        </p:spPr>
      </p:pic>
      <p:sp>
        <p:nvSpPr>
          <p:cNvPr id="9" name="TextBox 8"/>
          <p:cNvSpPr txBox="1"/>
          <p:nvPr/>
        </p:nvSpPr>
        <p:spPr>
          <a:xfrm>
            <a:off x="182884" y="1051449"/>
            <a:ext cx="5385023" cy="6093976"/>
          </a:xfrm>
          <a:prstGeom prst="rect">
            <a:avLst/>
          </a:prstGeom>
          <a:noFill/>
        </p:spPr>
        <p:txBody>
          <a:bodyPr wrap="square" rtlCol="0">
            <a:spAutoFit/>
          </a:bodyPr>
          <a:lstStyle/>
          <a:p>
            <a:r>
              <a:rPr lang="en-US" sz="1400" b="1" u="sng" dirty="0" smtClean="0"/>
              <a:t>Probe file=2X30MM+EXT    Date=9/23/2019    Time=11:05:15 AM</a:t>
            </a:r>
          </a:p>
          <a:p>
            <a:r>
              <a:rPr lang="en-US" sz="1400" dirty="0"/>
              <a:t> </a:t>
            </a:r>
          </a:p>
          <a:p>
            <a:r>
              <a:rPr lang="en-US" sz="1400" dirty="0"/>
              <a:t>TOOL           CENT X  171.629 Y  487.328 Z -625.417 D 24.998</a:t>
            </a:r>
          </a:p>
          <a:p>
            <a:r>
              <a:rPr lang="en-US" sz="1400" dirty="0"/>
              <a:t>T1A0B0         THEO X    0.000 Y    0.000 Z  266.000 D  2.000</a:t>
            </a:r>
          </a:p>
          <a:p>
            <a:r>
              <a:rPr lang="en-US" sz="1400" dirty="0"/>
              <a:t>T1A0B0         FAST X    0.000 Y    0.000 Z  265.998 D  2.000 </a:t>
            </a:r>
            <a:r>
              <a:rPr lang="en-US" sz="1400" dirty="0" err="1"/>
              <a:t>PrbRdv</a:t>
            </a:r>
            <a:r>
              <a:rPr lang="en-US" sz="1400" dirty="0"/>
              <a:t> -0.005</a:t>
            </a:r>
          </a:p>
          <a:p>
            <a:r>
              <a:rPr lang="en-US" sz="1400" dirty="0"/>
              <a:t>T1A0B0         MEAS X    0.000 Y    0.000 Z  266.000 D  2.000 </a:t>
            </a:r>
            <a:r>
              <a:rPr lang="en-US" sz="1400" dirty="0" err="1"/>
              <a:t>PrbRdv</a:t>
            </a:r>
            <a:r>
              <a:rPr lang="en-US" sz="1400" dirty="0"/>
              <a:t>  0.000 </a:t>
            </a:r>
            <a:r>
              <a:rPr lang="en-US" sz="1400" b="1" dirty="0" err="1"/>
              <a:t>StdDev</a:t>
            </a:r>
            <a:r>
              <a:rPr lang="en-US" sz="1400" b="1" dirty="0"/>
              <a:t>  0.000</a:t>
            </a:r>
          </a:p>
          <a:p>
            <a:endParaRPr lang="en-US" sz="1400" dirty="0" smtClean="0"/>
          </a:p>
          <a:p>
            <a:endParaRPr lang="en-US" sz="1400" u="sng" dirty="0"/>
          </a:p>
          <a:p>
            <a:r>
              <a:rPr lang="en-US" sz="1400" b="1" u="sng" dirty="0"/>
              <a:t>Probe file=1BY20+35EXT    Date=9/23/2019    Time=9:25:17 AM</a:t>
            </a:r>
          </a:p>
          <a:p>
            <a:r>
              <a:rPr lang="en-US" sz="1400" dirty="0"/>
              <a:t> </a:t>
            </a:r>
          </a:p>
          <a:p>
            <a:r>
              <a:rPr lang="en-US" sz="1400" dirty="0"/>
              <a:t>TOOL           CENT X  171.465 Y  487.376 Z -625.480 D 24.998</a:t>
            </a:r>
          </a:p>
          <a:p>
            <a:r>
              <a:rPr lang="en-US" sz="1400" dirty="0"/>
              <a:t>T1A0B0         THEO X    0.000 Y    0.000 Z  274.000 D  1.500</a:t>
            </a:r>
          </a:p>
          <a:p>
            <a:r>
              <a:rPr lang="en-US" sz="1400" dirty="0"/>
              <a:t>T1A0B0         FAST X    0.000 Y    0.000 Z  273.998 D  1.500 </a:t>
            </a:r>
            <a:r>
              <a:rPr lang="en-US" sz="1400" dirty="0" err="1"/>
              <a:t>PrbRdv</a:t>
            </a:r>
            <a:r>
              <a:rPr lang="en-US" sz="1400" dirty="0"/>
              <a:t> -0.004</a:t>
            </a:r>
          </a:p>
          <a:p>
            <a:r>
              <a:rPr lang="en-US" sz="1400" dirty="0"/>
              <a:t>T1A0B0         MEAS X    0.000 Y    0.000 Z  274.000 D  1.500 </a:t>
            </a:r>
            <a:r>
              <a:rPr lang="en-US" sz="1400" dirty="0" err="1"/>
              <a:t>PrbRdv</a:t>
            </a:r>
            <a:r>
              <a:rPr lang="en-US" sz="1400" dirty="0"/>
              <a:t>  0.000 </a:t>
            </a:r>
            <a:r>
              <a:rPr lang="en-US" sz="1400" b="1" dirty="0" err="1"/>
              <a:t>StdDev</a:t>
            </a:r>
            <a:r>
              <a:rPr lang="en-US" sz="1400" b="1" dirty="0"/>
              <a:t>  </a:t>
            </a:r>
            <a:r>
              <a:rPr lang="en-US" sz="1400" b="1" dirty="0" smtClean="0"/>
              <a:t>0.000</a:t>
            </a:r>
          </a:p>
          <a:p>
            <a:endParaRPr lang="en-US" sz="1400" dirty="0" smtClean="0"/>
          </a:p>
          <a:p>
            <a:endParaRPr lang="en-US" sz="1400" dirty="0"/>
          </a:p>
          <a:p>
            <a:r>
              <a:rPr lang="en-US" sz="1400" b="1" u="sng" dirty="0"/>
              <a:t>Probe file=1,5X30+20MM EXT    Date=9/20/2019    Time=4:36:40 PM</a:t>
            </a:r>
          </a:p>
          <a:p>
            <a:r>
              <a:rPr lang="en-US" sz="1400" dirty="0"/>
              <a:t> </a:t>
            </a:r>
          </a:p>
          <a:p>
            <a:r>
              <a:rPr lang="en-US" sz="1400" dirty="0"/>
              <a:t>TOOL           CENT X  171.399 Y  487.343 Z -625.593 D 24.998</a:t>
            </a:r>
          </a:p>
          <a:p>
            <a:r>
              <a:rPr lang="en-US" sz="1400" dirty="0"/>
              <a:t>T1A0B0         THEO X    0.000 Y    0.000 Z  269.000 D  1.500</a:t>
            </a:r>
          </a:p>
          <a:p>
            <a:r>
              <a:rPr lang="en-US" sz="1400" dirty="0"/>
              <a:t>T1A0B0         FAST X    0.000 Y    0.000 Z  268.999 D  1.500 </a:t>
            </a:r>
            <a:r>
              <a:rPr lang="en-US" sz="1400" dirty="0" err="1"/>
              <a:t>PrbRdv</a:t>
            </a:r>
            <a:r>
              <a:rPr lang="en-US" sz="1400" dirty="0"/>
              <a:t> -0.007</a:t>
            </a:r>
          </a:p>
          <a:p>
            <a:r>
              <a:rPr lang="en-US" sz="1400" dirty="0"/>
              <a:t>T1A0B0         MEAS X    0.000 Y    0.000 Z  269.000 D  1.500 </a:t>
            </a:r>
            <a:r>
              <a:rPr lang="en-US" sz="1400" dirty="0" err="1"/>
              <a:t>PrbRdv</a:t>
            </a:r>
            <a:r>
              <a:rPr lang="en-US" sz="1400" dirty="0"/>
              <a:t>  0.001 </a:t>
            </a:r>
            <a:r>
              <a:rPr lang="en-US" sz="1400" b="1" dirty="0" err="1"/>
              <a:t>StdDev</a:t>
            </a:r>
            <a:r>
              <a:rPr lang="en-US" sz="1400" b="1" dirty="0"/>
              <a:t>  0.001</a:t>
            </a:r>
          </a:p>
          <a:p>
            <a:r>
              <a:rPr lang="en-US" sz="1400" dirty="0"/>
              <a:t> </a:t>
            </a:r>
          </a:p>
          <a:p>
            <a:endParaRPr lang="en-US" sz="1400" dirty="0"/>
          </a:p>
          <a:p>
            <a:endParaRPr lang="en-US" sz="1200" dirty="0"/>
          </a:p>
        </p:txBody>
      </p:sp>
      <p:pic>
        <p:nvPicPr>
          <p:cNvPr id="10" name="Picture 9" descr="E:\Downloads\CMM stuff\PS\P112037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557" t="15536" r="8074" b="4755"/>
          <a:stretch/>
        </p:blipFill>
        <p:spPr bwMode="auto">
          <a:xfrm>
            <a:off x="5568458" y="3984731"/>
            <a:ext cx="1819922" cy="2610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srcRect l="2884" t="1766" r="14208" b="5927"/>
          <a:stretch/>
        </p:blipFill>
        <p:spPr>
          <a:xfrm>
            <a:off x="9198103" y="1464760"/>
            <a:ext cx="2610720" cy="5101503"/>
          </a:xfrm>
          <a:prstGeom prst="rect">
            <a:avLst/>
          </a:prstGeom>
        </p:spPr>
      </p:pic>
      <p:sp>
        <p:nvSpPr>
          <p:cNvPr id="12" name="Slide Number Placeholder 2"/>
          <p:cNvSpPr txBox="1">
            <a:spLocks/>
          </p:cNvSpPr>
          <p:nvPr/>
        </p:nvSpPr>
        <p:spPr>
          <a:xfrm>
            <a:off x="10251237" y="-53106"/>
            <a:ext cx="170621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9 </a:t>
            </a:r>
            <a:r>
              <a:rPr lang="en-US" dirty="0" smtClean="0"/>
              <a:t>of </a:t>
            </a:r>
            <a:r>
              <a:rPr lang="en-US" dirty="0" smtClean="0"/>
              <a:t>11</a:t>
            </a:r>
            <a:endParaRPr lang="en-US" dirty="0"/>
          </a:p>
        </p:txBody>
      </p:sp>
    </p:spTree>
    <p:extLst>
      <p:ext uri="{BB962C8B-B14F-4D97-AF65-F5344CB8AC3E}">
        <p14:creationId xmlns:p14="http://schemas.microsoft.com/office/powerpoint/2010/main" val="2374810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2266</TotalTime>
  <Words>1071</Words>
  <Application>Microsoft Office PowerPoint</Application>
  <PresentationFormat>Widescreen</PresentationFormat>
  <Paragraphs>160</Paragraphs>
  <Slides>11</Slides>
  <Notes>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5" baseType="lpstr">
      <vt:lpstr>Calibri</vt:lpstr>
      <vt:lpstr>Corbel</vt:lpstr>
      <vt:lpstr>Basis</vt:lpstr>
      <vt:lpstr>Acrobat Document</vt:lpstr>
      <vt:lpstr>Thread locating and tracking Problem </vt:lpstr>
      <vt:lpstr>Project Outline</vt:lpstr>
      <vt:lpstr>The Main Idea</vt:lpstr>
      <vt:lpstr>Business Problem</vt:lpstr>
      <vt:lpstr>Business Problem (cont-d.)</vt:lpstr>
      <vt:lpstr>Stakeholders: Suppliers &amp; Customers</vt:lpstr>
      <vt:lpstr>Data Collection - Design of Experiment, DOE-1</vt:lpstr>
      <vt:lpstr>DOE 2:</vt:lpstr>
      <vt:lpstr>Tip Calibration</vt:lpstr>
      <vt:lpstr>CMM Accuracy</vt:lpstr>
      <vt:lpstr>Room temperature and humidity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 Positioning Problem</dc:title>
  <dc:creator>KMan</dc:creator>
  <cp:lastModifiedBy>KMan</cp:lastModifiedBy>
  <cp:revision>52</cp:revision>
  <dcterms:created xsi:type="dcterms:W3CDTF">2019-09-08T20:07:36Z</dcterms:created>
  <dcterms:modified xsi:type="dcterms:W3CDTF">2019-10-18T13:02:35Z</dcterms:modified>
</cp:coreProperties>
</file>